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3" r:id="rId15"/>
    <p:sldId id="274" r:id="rId16"/>
    <p:sldId id="264" r:id="rId17"/>
    <p:sldId id="265" r:id="rId18"/>
    <p:sldId id="266" r:id="rId19"/>
    <p:sldId id="267" r:id="rId20"/>
    <p:sldId id="268" r:id="rId21"/>
    <p:sldId id="269"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Lst>
  <p:custDataLst>
    <p:tags r:id="rId3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104" autoAdjust="0"/>
  </p:normalViewPr>
  <p:slideViewPr>
    <p:cSldViewPr snapToGrid="0">
      <p:cViewPr varScale="1">
        <p:scale>
          <a:sx n="62" d="100"/>
          <a:sy n="62" d="100"/>
        </p:scale>
        <p:origin x="85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1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6641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6434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9127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Automation enforcement of the standards should begin in the Design sector and Verify and Test sector of the DevSecOps. This will ensure that all written code can be designed to be kept simple, easy to navigate, and easy to understand. Verify and Test of automation will ensure vulnerabilities and errors are caught early in the development cycle and will aid in preventing </a:t>
            </a:r>
            <a:r>
              <a:rPr lang="en-US" dirty="0" err="1"/>
              <a:t>sql</a:t>
            </a:r>
            <a:r>
              <a:rPr lang="en-US" dirty="0"/>
              <a:t> injections by denying access to attackers. Monitor and detect sector will comply with the default deny and defense in depth principles to prevent attackers from accessing the system in any way possible. Automation tools will make it easier to identify and prevent attacks, errors, and vulnerabilities.</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dirty="0">
                <a:effectLst/>
                <a:latin typeface="Calibri" panose="020F0502020204030204" pitchFamily="34" charset="0"/>
                <a:ea typeface="Calibri" panose="020F0502020204030204" pitchFamily="34" charset="0"/>
              </a:rPr>
              <a:t>Automation enforcement of the standards should begin in the Design sector and Verify and Test sector of the DevSecOps. This will ensure that all written code can be designed to be kept simple, easy to navigate, and easy to understand. Verify and Test of automation will ensure vulnerabilities and errors are caught early in the development cycle and will aid in preventing </a:t>
            </a:r>
            <a:r>
              <a:rPr lang="en-US" sz="1100" dirty="0" err="1">
                <a:effectLst/>
                <a:latin typeface="Calibri" panose="020F0502020204030204" pitchFamily="34" charset="0"/>
                <a:ea typeface="Calibri" panose="020F0502020204030204" pitchFamily="34" charset="0"/>
              </a:rPr>
              <a:t>sql</a:t>
            </a:r>
            <a:r>
              <a:rPr lang="en-US" sz="1100" dirty="0">
                <a:effectLst/>
                <a:latin typeface="Calibri" panose="020F0502020204030204" pitchFamily="34" charset="0"/>
                <a:ea typeface="Calibri" panose="020F0502020204030204" pitchFamily="34" charset="0"/>
              </a:rPr>
              <a:t> injections by denying access to attackers. Monitor and detect sector will comply with the default deny and defense in depth principles to prevent attackers from accessing the system in any way possible. Automation tools will make it easier to identify and prevent attacks, errors, and vulnerabilities.</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State the problems, solutions, and the risks or benefits involved if you act now or decide to wait.</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Moving forward, explain your gap analysis of the existing security policy and future potential gaps and improvements. You will be graded on the quality of the supporting details you provide. Do you offer real-world examples to support your claims? If the explanation is logical, it will be considered proficient. If you provide evidence (e.g., a real-world example, link, or citation), you will exceed expectations.</a:t>
            </a:r>
          </a:p>
          <a:p>
            <a:pPr marL="0" lvl="0" indent="0" algn="l" rtl="0">
              <a:lnSpc>
                <a:spcPct val="100000"/>
              </a:lnSpc>
              <a:spcBef>
                <a:spcPts val="0"/>
              </a:spcBef>
              <a:spcAft>
                <a:spcPts val="0"/>
              </a:spcAft>
              <a:buSzPts val="1100"/>
              <a:buNone/>
            </a:pPr>
            <a:r>
              <a:rPr lang="en-US" dirty="0"/>
              <a:t>What current gaps in the security policy still need to be addressed?</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What standards should be adopted to prevent future problems?</a:t>
            </a: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Introduce your security policy. Summarize why it was needed and how it will be used to support the defense-in-depth best practice. (The slide already contains the illustration.)</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Populate the Threats Matrix table and provide explanations to summarize all of your security risks. Demonstrate how you can use automation to detect these coding vulnerabilities.</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List the 10 principles, and list the coding standards that apply to each principle. This shows the alignment between principles and standards.</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List the 10 coding standards in priority order, and then explain your system of prioritization.</a:t>
            </a:r>
          </a:p>
          <a:p>
            <a:pPr marL="0" lvl="0" indent="0" algn="l" rtl="0">
              <a:lnSpc>
                <a:spcPct val="100000"/>
              </a:lnSpc>
              <a:spcBef>
                <a:spcPts val="0"/>
              </a:spcBef>
              <a:spcAft>
                <a:spcPts val="0"/>
              </a:spcAft>
              <a:buSzPts val="1100"/>
              <a:buNone/>
            </a:pPr>
            <a:r>
              <a:rPr lang="en-US" dirty="0"/>
              <a:t>Ensure that operations on signed integers do not result in overflow</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This is overflow that is undefined. Integer operations will overflow if the resulting value cannot be represented by the underlying representation of the integer.</a:t>
            </a:r>
          </a:p>
          <a:p>
            <a:pPr marL="0" lvl="0" indent="0" algn="l" rtl="0">
              <a:lnSpc>
                <a:spcPct val="100000"/>
              </a:lnSpc>
              <a:spcBef>
                <a:spcPts val="0"/>
              </a:spcBef>
              <a:spcAft>
                <a:spcPts val="0"/>
              </a:spcAft>
              <a:buSzPts val="1100"/>
              <a:buNone/>
            </a:pPr>
            <a:r>
              <a:rPr lang="en-US" dirty="0"/>
              <a:t>Guarantee that storage for strings has sufficient space for character data and the null terminator</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Buffer overflow occurs when there is not enough space to hold the data that is being copied to the buffer. To eliminate buffer overflow, make sure there is equivalent space to store the data and use truncation.</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Summarize the policies for encryption in flight, at rest, and in use</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Summarize the policies that support authentication, authorization, and accounting.</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227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7.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7.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7.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8.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ww.forcepoint.com/cyber-edu/defense-depth" TargetMode="External"/><Relationship Id="rId3" Type="http://schemas.openxmlformats.org/officeDocument/2006/relationships/audio" Target="../media/media18.m4a"/><Relationship Id="rId7" Type="http://schemas.openxmlformats.org/officeDocument/2006/relationships/hyperlink" Target="https://www.cnn.com/2021/05/13/opinions/colonial-pipeline-ransomware-attack-was-stoppable-vishwanath/index.html" TargetMode="External"/><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hyperlink" Target="https://wiki.sei.cmu.edu/confluence/display/seccode/Top+10+Secure+Coding+Practices" TargetMode="External"/><Relationship Id="rId11" Type="http://schemas.openxmlformats.org/officeDocument/2006/relationships/image" Target="../media/image4.png"/><Relationship Id="rId5" Type="http://schemas.openxmlformats.org/officeDocument/2006/relationships/notesSlide" Target="../notesSlides/notesSlide18.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hyperlink" Target="https://www.imperva.com/learn/application-security/defense-in-depth/"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m4a"/><Relationship Id="rId7" Type="http://schemas.openxmlformats.org/officeDocument/2006/relationships/image" Target="../media/image6.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Shakira Medlock</a:t>
            </a:r>
            <a:endParaRPr dirty="0"/>
          </a:p>
          <a:p>
            <a:pPr marL="0" lvl="0" indent="0" algn="l" rtl="0">
              <a:lnSpc>
                <a:spcPct val="70000"/>
              </a:lnSpc>
              <a:spcBef>
                <a:spcPts val="1000"/>
              </a:spcBef>
              <a:spcAft>
                <a:spcPts val="0"/>
              </a:spcAft>
              <a:buClr>
                <a:schemeClr val="lt1"/>
              </a:buClr>
              <a:buSzPts val="1850"/>
              <a:buNone/>
            </a:pPr>
            <a:endParaRPr lang="en-US" sz="1850" i="1" dirty="0"/>
          </a:p>
          <a:p>
            <a:pPr marL="0" lvl="0" indent="0" algn="l" rtl="0">
              <a:lnSpc>
                <a:spcPct val="70000"/>
              </a:lnSpc>
              <a:spcBef>
                <a:spcPts val="1000"/>
              </a:spcBef>
              <a:spcAft>
                <a:spcPts val="0"/>
              </a:spcAft>
              <a:buClr>
                <a:schemeClr val="lt1"/>
              </a:buClr>
              <a:buSzPts val="1850"/>
              <a:buNone/>
            </a:pPr>
            <a:r>
              <a:rPr lang="en-US" sz="1850" i="1" dirty="0"/>
              <a:t>Southern New Hampshire University</a:t>
            </a:r>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3ECCCB67-7C61-43AB-8246-46E823E1B2C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413"/>
    </mc:Choice>
    <mc:Fallback>
      <p:transition spd="slow" advTm="13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216154" y="359670"/>
            <a:ext cx="5061857"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1500" b="1" u="sng" dirty="0"/>
              <a:t> Create a test to verify adding five values to collection</a:t>
            </a:r>
          </a:p>
          <a:p>
            <a:pPr marL="0" lvl="0" indent="0" algn="l" rtl="0">
              <a:lnSpc>
                <a:spcPct val="90000"/>
              </a:lnSpc>
              <a:spcBef>
                <a:spcPts val="1000"/>
              </a:spcBef>
              <a:spcAft>
                <a:spcPts val="0"/>
              </a:spcAft>
              <a:buSzPts val="1800"/>
              <a:buNone/>
            </a:pPr>
            <a:r>
              <a:rPr lang="en-US" sz="1500" dirty="0"/>
              <a:t>TEST_F(</a:t>
            </a:r>
            <a:r>
              <a:rPr lang="en-US" sz="1500" dirty="0" err="1"/>
              <a:t>CollectionTest</a:t>
            </a:r>
            <a:r>
              <a:rPr lang="en-US" sz="1500" dirty="0"/>
              <a:t>, </a:t>
            </a:r>
            <a:r>
              <a:rPr lang="en-US" sz="1500" dirty="0" err="1"/>
              <a:t>CanAddFiveValuesToVector</a:t>
            </a:r>
            <a:r>
              <a:rPr lang="en-US" sz="1500" dirty="0"/>
              <a:t>)</a:t>
            </a:r>
          </a:p>
          <a:p>
            <a:pPr marL="0" lvl="0" indent="0" algn="l" rtl="0">
              <a:lnSpc>
                <a:spcPct val="90000"/>
              </a:lnSpc>
              <a:spcBef>
                <a:spcPts val="1000"/>
              </a:spcBef>
              <a:spcAft>
                <a:spcPts val="0"/>
              </a:spcAft>
              <a:buSzPts val="1800"/>
              <a:buNone/>
            </a:pPr>
            <a:r>
              <a:rPr lang="en-US" sz="1500" dirty="0"/>
              <a:t>{</a:t>
            </a:r>
          </a:p>
          <a:p>
            <a:pPr marL="0" lvl="0" indent="0" algn="l" rtl="0">
              <a:lnSpc>
                <a:spcPct val="90000"/>
              </a:lnSpc>
              <a:spcBef>
                <a:spcPts val="1000"/>
              </a:spcBef>
              <a:spcAft>
                <a:spcPts val="0"/>
              </a:spcAft>
              <a:buSzPts val="1800"/>
              <a:buNone/>
            </a:pPr>
            <a:r>
              <a:rPr lang="en-US" sz="1500" dirty="0"/>
              <a:t>    // is the collection empty?</a:t>
            </a:r>
          </a:p>
          <a:p>
            <a:pPr marL="0" lvl="0" indent="0" algn="l" rtl="0">
              <a:lnSpc>
                <a:spcPct val="90000"/>
              </a:lnSpc>
              <a:spcBef>
                <a:spcPts val="1000"/>
              </a:spcBef>
              <a:spcAft>
                <a:spcPts val="0"/>
              </a:spcAft>
              <a:buSzPts val="1800"/>
              <a:buNone/>
            </a:pPr>
            <a:r>
              <a:rPr lang="en-US" sz="1500" dirty="0"/>
              <a:t>    ASSERT_TRUE(collection-&gt;empty());</a:t>
            </a:r>
          </a:p>
          <a:p>
            <a:pPr marL="0" lvl="0" indent="0" algn="l" rtl="0">
              <a:lnSpc>
                <a:spcPct val="90000"/>
              </a:lnSpc>
              <a:spcBef>
                <a:spcPts val="1000"/>
              </a:spcBef>
              <a:spcAft>
                <a:spcPts val="0"/>
              </a:spcAft>
              <a:buSzPts val="1800"/>
              <a:buNone/>
            </a:pPr>
            <a:endParaRPr lang="en-US" sz="1500" dirty="0"/>
          </a:p>
          <a:p>
            <a:pPr marL="0" lvl="0" indent="0" algn="l" rtl="0">
              <a:lnSpc>
                <a:spcPct val="90000"/>
              </a:lnSpc>
              <a:spcBef>
                <a:spcPts val="1000"/>
              </a:spcBef>
              <a:spcAft>
                <a:spcPts val="0"/>
              </a:spcAft>
              <a:buSzPts val="1800"/>
              <a:buNone/>
            </a:pPr>
            <a:r>
              <a:rPr lang="en-US" sz="1500" dirty="0"/>
              <a:t>    // if empty, the size must be 0</a:t>
            </a:r>
          </a:p>
          <a:p>
            <a:pPr marL="0" lvl="0" indent="0" algn="l" rtl="0">
              <a:lnSpc>
                <a:spcPct val="90000"/>
              </a:lnSpc>
              <a:spcBef>
                <a:spcPts val="1000"/>
              </a:spcBef>
              <a:spcAft>
                <a:spcPts val="0"/>
              </a:spcAft>
              <a:buSzPts val="1800"/>
              <a:buNone/>
            </a:pPr>
            <a:r>
              <a:rPr lang="en-US" sz="1500" dirty="0"/>
              <a:t>    ASSERT_EQ(collection-&gt;size(), 0);</a:t>
            </a:r>
          </a:p>
          <a:p>
            <a:pPr marL="0" lvl="0" indent="0" algn="l" rtl="0">
              <a:lnSpc>
                <a:spcPct val="90000"/>
              </a:lnSpc>
              <a:spcBef>
                <a:spcPts val="1000"/>
              </a:spcBef>
              <a:spcAft>
                <a:spcPts val="0"/>
              </a:spcAft>
              <a:buSzPts val="1800"/>
              <a:buNone/>
            </a:pPr>
            <a:endParaRPr lang="en-US" sz="1500" dirty="0"/>
          </a:p>
          <a:p>
            <a:pPr marL="0" lvl="0" indent="0" algn="l" rtl="0">
              <a:lnSpc>
                <a:spcPct val="90000"/>
              </a:lnSpc>
              <a:spcBef>
                <a:spcPts val="1000"/>
              </a:spcBef>
              <a:spcAft>
                <a:spcPts val="0"/>
              </a:spcAft>
              <a:buSzPts val="1800"/>
              <a:buNone/>
            </a:pPr>
            <a:r>
              <a:rPr lang="en-US" sz="1500" dirty="0"/>
              <a:t>    </a:t>
            </a:r>
            <a:r>
              <a:rPr lang="en-US" sz="1500" dirty="0" err="1"/>
              <a:t>add_entries</a:t>
            </a:r>
            <a:r>
              <a:rPr lang="en-US" sz="1500" dirty="0"/>
              <a:t>(5);</a:t>
            </a:r>
          </a:p>
          <a:p>
            <a:pPr marL="0" lvl="0" indent="0" algn="l" rtl="0">
              <a:lnSpc>
                <a:spcPct val="90000"/>
              </a:lnSpc>
              <a:spcBef>
                <a:spcPts val="1000"/>
              </a:spcBef>
              <a:spcAft>
                <a:spcPts val="0"/>
              </a:spcAft>
              <a:buSzPts val="1800"/>
              <a:buNone/>
            </a:pPr>
            <a:endParaRPr lang="en-US" sz="1500" dirty="0"/>
          </a:p>
          <a:p>
            <a:pPr marL="0" lvl="0" indent="0" algn="l" rtl="0">
              <a:lnSpc>
                <a:spcPct val="90000"/>
              </a:lnSpc>
              <a:spcBef>
                <a:spcPts val="1000"/>
              </a:spcBef>
              <a:spcAft>
                <a:spcPts val="0"/>
              </a:spcAft>
              <a:buSzPts val="1800"/>
              <a:buNone/>
            </a:pPr>
            <a:r>
              <a:rPr lang="en-US" sz="1500" dirty="0"/>
              <a:t>    // is the collection still empty ?</a:t>
            </a:r>
          </a:p>
          <a:p>
            <a:pPr marL="0" lvl="0" indent="0" algn="l" rtl="0">
              <a:lnSpc>
                <a:spcPct val="90000"/>
              </a:lnSpc>
              <a:spcBef>
                <a:spcPts val="1000"/>
              </a:spcBef>
              <a:spcAft>
                <a:spcPts val="0"/>
              </a:spcAft>
              <a:buSzPts val="1800"/>
              <a:buNone/>
            </a:pPr>
            <a:r>
              <a:rPr lang="en-US" sz="1500" dirty="0"/>
              <a:t>    ASSERT_FALSE(collection-&gt;empty());</a:t>
            </a:r>
          </a:p>
          <a:p>
            <a:pPr marL="0" lvl="0" indent="0" algn="l" rtl="0">
              <a:lnSpc>
                <a:spcPct val="90000"/>
              </a:lnSpc>
              <a:spcBef>
                <a:spcPts val="1000"/>
              </a:spcBef>
              <a:spcAft>
                <a:spcPts val="0"/>
              </a:spcAft>
              <a:buSzPts val="1800"/>
              <a:buNone/>
            </a:pPr>
            <a:endParaRPr lang="en-US" sz="1500" dirty="0"/>
          </a:p>
          <a:p>
            <a:pPr marL="0" lvl="0" indent="0" algn="l" rtl="0">
              <a:lnSpc>
                <a:spcPct val="90000"/>
              </a:lnSpc>
              <a:spcBef>
                <a:spcPts val="1000"/>
              </a:spcBef>
              <a:spcAft>
                <a:spcPts val="0"/>
              </a:spcAft>
              <a:buSzPts val="1800"/>
              <a:buNone/>
            </a:pPr>
            <a:r>
              <a:rPr lang="en-US" sz="1500" dirty="0"/>
              <a:t>    // if not empty, what must the size be?</a:t>
            </a:r>
          </a:p>
          <a:p>
            <a:pPr marL="0" lvl="0" indent="0" algn="l" rtl="0">
              <a:lnSpc>
                <a:spcPct val="90000"/>
              </a:lnSpc>
              <a:spcBef>
                <a:spcPts val="1000"/>
              </a:spcBef>
              <a:spcAft>
                <a:spcPts val="0"/>
              </a:spcAft>
              <a:buSzPts val="1800"/>
              <a:buNone/>
            </a:pPr>
            <a:r>
              <a:rPr lang="en-US" sz="1500" dirty="0"/>
              <a:t>    ASSERT_EQ(collection-&gt;size(), 5);</a:t>
            </a:r>
          </a:p>
          <a:p>
            <a:pPr marL="0" lvl="0" indent="0" algn="l" rtl="0">
              <a:lnSpc>
                <a:spcPct val="90000"/>
              </a:lnSpc>
              <a:spcBef>
                <a:spcPts val="1000"/>
              </a:spcBef>
              <a:spcAft>
                <a:spcPts val="0"/>
              </a:spcAft>
              <a:buSzPts val="1800"/>
              <a:buNone/>
            </a:pPr>
            <a:r>
              <a:rPr lang="en-US" sz="1500" dirty="0"/>
              <a:t>}</a:t>
            </a:r>
          </a:p>
          <a:p>
            <a:pPr marL="0" lvl="0" indent="0" algn="l" rtl="0">
              <a:lnSpc>
                <a:spcPct val="90000"/>
              </a:lnSpc>
              <a:spcBef>
                <a:spcPts val="1000"/>
              </a:spcBef>
              <a:spcAft>
                <a:spcPts val="0"/>
              </a:spcAft>
              <a:buSzPts val="1800"/>
              <a:buNone/>
            </a:pPr>
            <a:endParaRPr sz="15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descr="Graphical user interface, text&#10;&#10;Description automatically generated">
            <a:extLst>
              <a:ext uri="{FF2B5EF4-FFF2-40B4-BE49-F238E27FC236}">
                <a16:creationId xmlns:a16="http://schemas.microsoft.com/office/drawing/2014/main" id="{BD1309B2-EEBC-44C1-800B-BE8CD68CB93A}"/>
              </a:ext>
            </a:extLst>
          </p:cNvPr>
          <p:cNvPicPr/>
          <p:nvPr/>
        </p:nvPicPr>
        <p:blipFill rotWithShape="1">
          <a:blip r:embed="rId7"/>
          <a:srcRect l="12502" t="24411" r="17922" b="13531"/>
          <a:stretch/>
        </p:blipFill>
        <p:spPr bwMode="auto">
          <a:xfrm>
            <a:off x="5975440" y="2371770"/>
            <a:ext cx="5428434" cy="3428139"/>
          </a:xfrm>
          <a:prstGeom prst="rect">
            <a:avLst/>
          </a:prstGeom>
          <a:ln>
            <a:noFill/>
          </a:ln>
          <a:extLst>
            <a:ext uri="{53640926-AAD7-44D8-BBD7-CCE9431645EC}">
              <a14:shadowObscured xmlns:a14="http://schemas.microsoft.com/office/drawing/2010/main"/>
            </a:ext>
          </a:extLst>
        </p:spPr>
      </p:pic>
      <p:pic>
        <p:nvPicPr>
          <p:cNvPr id="2" name="Audio 1">
            <a:hlinkClick r:id="" action="ppaction://media"/>
            <a:extLst>
              <a:ext uri="{FF2B5EF4-FFF2-40B4-BE49-F238E27FC236}">
                <a16:creationId xmlns:a16="http://schemas.microsoft.com/office/drawing/2014/main" id="{C4ED1B1C-EABD-4083-A980-8E459CD452F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653546658"/>
      </p:ext>
    </p:extLst>
  </p:cSld>
  <p:clrMapOvr>
    <a:masterClrMapping/>
  </p:clrMapOvr>
  <mc:AlternateContent xmlns:mc="http://schemas.openxmlformats.org/markup-compatibility/2006">
    <mc:Choice xmlns:p14="http://schemas.microsoft.com/office/powerpoint/2010/main" Requires="p14">
      <p:transition spd="slow" p14:dur="2000" advTm="35188"/>
    </mc:Choice>
    <mc:Fallback>
      <p:transition spd="slow" advTm="35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216154" y="359670"/>
            <a:ext cx="2679446"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1500" b="1" u="sng" dirty="0"/>
              <a:t> Create a test to verify resizing decreases the collection to zero</a:t>
            </a:r>
          </a:p>
          <a:p>
            <a:pPr marL="0" lvl="0" indent="0" algn="l" rtl="0">
              <a:lnSpc>
                <a:spcPct val="90000"/>
              </a:lnSpc>
              <a:spcBef>
                <a:spcPts val="1000"/>
              </a:spcBef>
              <a:spcAft>
                <a:spcPts val="0"/>
              </a:spcAft>
              <a:buSzPts val="1800"/>
              <a:buNone/>
            </a:pPr>
            <a:endParaRPr lang="en-US" sz="1500" b="1" u="sng" dirty="0"/>
          </a:p>
          <a:p>
            <a:pPr marL="0" lvl="0" indent="0" algn="l" rtl="0">
              <a:lnSpc>
                <a:spcPct val="90000"/>
              </a:lnSpc>
              <a:spcBef>
                <a:spcPts val="1000"/>
              </a:spcBef>
              <a:spcAft>
                <a:spcPts val="0"/>
              </a:spcAft>
              <a:buSzPts val="1800"/>
              <a:buNone/>
            </a:pPr>
            <a:r>
              <a:rPr lang="en-US" sz="1400" dirty="0"/>
              <a:t>TEST_F(</a:t>
            </a:r>
            <a:r>
              <a:rPr lang="en-US" sz="1400" dirty="0" err="1"/>
              <a:t>CollectionTest</a:t>
            </a:r>
            <a:r>
              <a:rPr lang="en-US" sz="1400" dirty="0"/>
              <a:t>, </a:t>
            </a:r>
            <a:r>
              <a:rPr lang="en-US" sz="1400" dirty="0" err="1"/>
              <a:t>VerifyResizingDecreasesToZero</a:t>
            </a:r>
            <a:r>
              <a:rPr lang="en-US" sz="1400" dirty="0"/>
              <a:t>)</a:t>
            </a:r>
          </a:p>
          <a:p>
            <a:pPr marL="0" lvl="0" indent="0" algn="l" rtl="0">
              <a:lnSpc>
                <a:spcPct val="90000"/>
              </a:lnSpc>
              <a:spcBef>
                <a:spcPts val="1000"/>
              </a:spcBef>
              <a:spcAft>
                <a:spcPts val="0"/>
              </a:spcAft>
              <a:buSzPts val="1800"/>
              <a:buNone/>
            </a:pPr>
            <a:r>
              <a:rPr lang="en-US" sz="1400" dirty="0"/>
              <a:t>{</a:t>
            </a:r>
          </a:p>
          <a:p>
            <a:pPr marL="0" lvl="0" indent="0" algn="l" rtl="0">
              <a:lnSpc>
                <a:spcPct val="90000"/>
              </a:lnSpc>
              <a:spcBef>
                <a:spcPts val="1000"/>
              </a:spcBef>
              <a:spcAft>
                <a:spcPts val="0"/>
              </a:spcAft>
              <a:buSzPts val="1800"/>
              <a:buNone/>
            </a:pPr>
            <a:r>
              <a:rPr lang="en-US" sz="1400" dirty="0"/>
              <a:t>    // is the collection empty?</a:t>
            </a:r>
          </a:p>
          <a:p>
            <a:pPr marL="0" lvl="0" indent="0" algn="l" rtl="0">
              <a:lnSpc>
                <a:spcPct val="90000"/>
              </a:lnSpc>
              <a:spcBef>
                <a:spcPts val="1000"/>
              </a:spcBef>
              <a:spcAft>
                <a:spcPts val="0"/>
              </a:spcAft>
              <a:buSzPts val="1800"/>
              <a:buNone/>
            </a:pPr>
            <a:r>
              <a:rPr lang="en-US" sz="1400" dirty="0"/>
              <a:t>    ASSERT_TRUE(collection-&gt;empty());</a:t>
            </a:r>
          </a:p>
          <a:p>
            <a:pPr marL="0" lvl="0" indent="0" algn="l" rtl="0">
              <a:lnSpc>
                <a:spcPct val="90000"/>
              </a:lnSpc>
              <a:spcBef>
                <a:spcPts val="1000"/>
              </a:spcBef>
              <a:spcAft>
                <a:spcPts val="0"/>
              </a:spcAft>
              <a:buSzPts val="1800"/>
              <a:buNone/>
            </a:pPr>
            <a:endParaRPr lang="en-US" sz="1400" dirty="0"/>
          </a:p>
          <a:p>
            <a:pPr marL="0" lvl="0" indent="0" algn="l" rtl="0">
              <a:lnSpc>
                <a:spcPct val="90000"/>
              </a:lnSpc>
              <a:spcBef>
                <a:spcPts val="1000"/>
              </a:spcBef>
              <a:spcAft>
                <a:spcPts val="0"/>
              </a:spcAft>
              <a:buSzPts val="1800"/>
              <a:buNone/>
            </a:pPr>
            <a:r>
              <a:rPr lang="en-US" sz="1400" dirty="0"/>
              <a:t>    // if empty, the size must be 0</a:t>
            </a:r>
          </a:p>
          <a:p>
            <a:pPr marL="0" lvl="0" indent="0" algn="l" rtl="0">
              <a:lnSpc>
                <a:spcPct val="90000"/>
              </a:lnSpc>
              <a:spcBef>
                <a:spcPts val="1000"/>
              </a:spcBef>
              <a:spcAft>
                <a:spcPts val="0"/>
              </a:spcAft>
              <a:buSzPts val="1800"/>
              <a:buNone/>
            </a:pPr>
            <a:r>
              <a:rPr lang="en-US" sz="1400" dirty="0"/>
              <a:t>    ASSERT_EQ(collection-&gt;size(), 0);</a:t>
            </a:r>
          </a:p>
          <a:p>
            <a:pPr marL="0" lvl="0" indent="0" algn="l" rtl="0">
              <a:lnSpc>
                <a:spcPct val="90000"/>
              </a:lnSpc>
              <a:spcBef>
                <a:spcPts val="1000"/>
              </a:spcBef>
              <a:spcAft>
                <a:spcPts val="0"/>
              </a:spcAft>
              <a:buSzPts val="1800"/>
              <a:buNone/>
            </a:pPr>
            <a:r>
              <a:rPr lang="en-US" sz="1400" dirty="0"/>
              <a:t>// ADD 10 ENTRIES TO THE COLLECTION</a:t>
            </a:r>
          </a:p>
          <a:p>
            <a:pPr marL="0" lvl="0" indent="0" algn="l" rtl="0">
              <a:lnSpc>
                <a:spcPct val="90000"/>
              </a:lnSpc>
              <a:spcBef>
                <a:spcPts val="1000"/>
              </a:spcBef>
              <a:spcAft>
                <a:spcPts val="0"/>
              </a:spcAft>
              <a:buSzPts val="1800"/>
              <a:buNone/>
            </a:pPr>
            <a:r>
              <a:rPr lang="en-US" sz="1400" dirty="0"/>
              <a:t>    </a:t>
            </a:r>
            <a:r>
              <a:rPr lang="en-US" sz="1400" dirty="0" err="1"/>
              <a:t>add_entries</a:t>
            </a:r>
            <a:r>
              <a:rPr lang="en-US" sz="1400" dirty="0"/>
              <a:t>(10);</a:t>
            </a:r>
          </a:p>
          <a:p>
            <a:pPr marL="0" lvl="0" indent="0" algn="l" rtl="0">
              <a:lnSpc>
                <a:spcPct val="90000"/>
              </a:lnSpc>
              <a:spcBef>
                <a:spcPts val="1000"/>
              </a:spcBef>
              <a:spcAft>
                <a:spcPts val="0"/>
              </a:spcAft>
              <a:buSzPts val="1800"/>
              <a:buNone/>
            </a:pPr>
            <a:endParaRPr lang="en-US" sz="1400" dirty="0"/>
          </a:p>
          <a:p>
            <a:pPr marL="0" lvl="0" indent="0" algn="l" rtl="0">
              <a:lnSpc>
                <a:spcPct val="90000"/>
              </a:lnSpc>
              <a:spcBef>
                <a:spcPts val="1000"/>
              </a:spcBef>
              <a:spcAft>
                <a:spcPts val="0"/>
              </a:spcAft>
              <a:buSzPts val="1800"/>
              <a:buNone/>
            </a:pPr>
            <a:endParaRPr lang="en-US" sz="800" b="1" u="sng"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descr="Graphical user interface, text&#10;&#10;Description automatically generated">
            <a:extLst>
              <a:ext uri="{FF2B5EF4-FFF2-40B4-BE49-F238E27FC236}">
                <a16:creationId xmlns:a16="http://schemas.microsoft.com/office/drawing/2014/main" id="{BD1309B2-EEBC-44C1-800B-BE8CD68CB93A}"/>
              </a:ext>
            </a:extLst>
          </p:cNvPr>
          <p:cNvPicPr/>
          <p:nvPr/>
        </p:nvPicPr>
        <p:blipFill rotWithShape="1">
          <a:blip r:embed="rId7"/>
          <a:srcRect l="12502" t="24411" r="17922" b="13531"/>
          <a:stretch/>
        </p:blipFill>
        <p:spPr bwMode="auto">
          <a:xfrm>
            <a:off x="5575045" y="1685110"/>
            <a:ext cx="6395629" cy="4114800"/>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5A744D1E-9CB6-4152-90BD-2262987C227E}"/>
              </a:ext>
            </a:extLst>
          </p:cNvPr>
          <p:cNvSpPr txBox="1"/>
          <p:nvPr/>
        </p:nvSpPr>
        <p:spPr>
          <a:xfrm>
            <a:off x="2895600" y="1225182"/>
            <a:ext cx="2761977" cy="5047536"/>
          </a:xfrm>
          <a:prstGeom prst="rect">
            <a:avLst/>
          </a:prstGeom>
          <a:noFill/>
        </p:spPr>
        <p:txBody>
          <a:bodyPr wrap="square" rtlCol="0">
            <a:spAutoFit/>
          </a:bodyPr>
          <a:lstStyle/>
          <a:p>
            <a:r>
              <a:rPr lang="en-US" dirty="0">
                <a:solidFill>
                  <a:schemeClr val="bg1"/>
                </a:solidFill>
              </a:rPr>
              <a:t> </a:t>
            </a:r>
          </a:p>
          <a:p>
            <a:r>
              <a:rPr lang="en-US" dirty="0">
                <a:solidFill>
                  <a:schemeClr val="bg1"/>
                </a:solidFill>
              </a:rPr>
              <a:t>    // is the collection still empty?</a:t>
            </a:r>
          </a:p>
          <a:p>
            <a:r>
              <a:rPr lang="en-US" dirty="0">
                <a:solidFill>
                  <a:schemeClr val="bg1"/>
                </a:solidFill>
              </a:rPr>
              <a:t>    ASSERT_FALSE(collection-&gt;empty());</a:t>
            </a:r>
          </a:p>
          <a:p>
            <a:endParaRPr lang="en-US" dirty="0">
              <a:solidFill>
                <a:schemeClr val="bg1"/>
              </a:solidFill>
            </a:endParaRPr>
          </a:p>
          <a:p>
            <a:r>
              <a:rPr lang="en-US" dirty="0">
                <a:solidFill>
                  <a:schemeClr val="bg1"/>
                </a:solidFill>
              </a:rPr>
              <a:t>    // if not empty, what must the size be?</a:t>
            </a:r>
          </a:p>
          <a:p>
            <a:r>
              <a:rPr lang="en-US" dirty="0">
                <a:solidFill>
                  <a:schemeClr val="bg1"/>
                </a:solidFill>
              </a:rPr>
              <a:t>    ASSERT_EQ(collection-&gt;size(), 10);</a:t>
            </a:r>
          </a:p>
          <a:p>
            <a:endParaRPr lang="en-US" dirty="0">
              <a:solidFill>
                <a:schemeClr val="bg1"/>
              </a:solidFill>
            </a:endParaRPr>
          </a:p>
          <a:p>
            <a:r>
              <a:rPr lang="en-US" dirty="0">
                <a:solidFill>
                  <a:schemeClr val="bg1"/>
                </a:solidFill>
              </a:rPr>
              <a:t>    // DECREASE THE COLLECTION BY 10 to 0</a:t>
            </a:r>
          </a:p>
          <a:p>
            <a:r>
              <a:rPr lang="en-US" dirty="0">
                <a:solidFill>
                  <a:schemeClr val="bg1"/>
                </a:solidFill>
              </a:rPr>
              <a:t>    collection-&gt;resize(0);</a:t>
            </a:r>
          </a:p>
          <a:p>
            <a:endParaRPr lang="en-US" dirty="0">
              <a:solidFill>
                <a:schemeClr val="bg1"/>
              </a:solidFill>
            </a:endParaRPr>
          </a:p>
          <a:p>
            <a:r>
              <a:rPr lang="en-US" dirty="0">
                <a:solidFill>
                  <a:schemeClr val="bg1"/>
                </a:solidFill>
              </a:rPr>
              <a:t>    // is the collection empty?</a:t>
            </a:r>
          </a:p>
          <a:p>
            <a:r>
              <a:rPr lang="en-US" dirty="0">
                <a:solidFill>
                  <a:schemeClr val="bg1"/>
                </a:solidFill>
              </a:rPr>
              <a:t>    ASSERT_TRUE(collection-&gt;empty());</a:t>
            </a:r>
          </a:p>
          <a:p>
            <a:endParaRPr lang="en-US" dirty="0">
              <a:solidFill>
                <a:schemeClr val="bg1"/>
              </a:solidFill>
            </a:endParaRPr>
          </a:p>
          <a:p>
            <a:r>
              <a:rPr lang="en-US" dirty="0">
                <a:solidFill>
                  <a:schemeClr val="bg1"/>
                </a:solidFill>
              </a:rPr>
              <a:t>    // if empty, what must the size be?</a:t>
            </a:r>
          </a:p>
          <a:p>
            <a:r>
              <a:rPr lang="en-US" dirty="0">
                <a:solidFill>
                  <a:schemeClr val="bg1"/>
                </a:solidFill>
              </a:rPr>
              <a:t>    ASSERT_EQ(collection-&gt;size(), 0);</a:t>
            </a:r>
          </a:p>
          <a:p>
            <a:r>
              <a:rPr lang="en-US" dirty="0">
                <a:solidFill>
                  <a:schemeClr val="bg1"/>
                </a:solidFill>
              </a:rPr>
              <a:t>}</a:t>
            </a:r>
          </a:p>
        </p:txBody>
      </p:sp>
      <p:pic>
        <p:nvPicPr>
          <p:cNvPr id="3" name="Audio 2">
            <a:hlinkClick r:id="" action="ppaction://media"/>
            <a:extLst>
              <a:ext uri="{FF2B5EF4-FFF2-40B4-BE49-F238E27FC236}">
                <a16:creationId xmlns:a16="http://schemas.microsoft.com/office/drawing/2014/main" id="{92995FE2-B3A3-4A9B-B59D-1DB4DAE98C5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525028871"/>
      </p:ext>
    </p:extLst>
  </p:cSld>
  <p:clrMapOvr>
    <a:masterClrMapping/>
  </p:clrMapOvr>
  <mc:AlternateContent xmlns:mc="http://schemas.openxmlformats.org/markup-compatibility/2006">
    <mc:Choice xmlns:p14="http://schemas.microsoft.com/office/powerpoint/2010/main" Requires="p14">
      <p:transition spd="slow" p14:dur="2000" advTm="32146"/>
    </mc:Choice>
    <mc:Fallback>
      <p:transition spd="slow" advTm="32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216154" y="359670"/>
            <a:ext cx="2679446"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1500" b="1" u="sng" dirty="0"/>
              <a:t>Create a test to verify reserve increases the capacity but not the size of the collection</a:t>
            </a:r>
          </a:p>
          <a:p>
            <a:pPr marL="0" lvl="0" indent="0" algn="l" rtl="0">
              <a:lnSpc>
                <a:spcPct val="90000"/>
              </a:lnSpc>
              <a:spcBef>
                <a:spcPts val="1000"/>
              </a:spcBef>
              <a:spcAft>
                <a:spcPts val="0"/>
              </a:spcAft>
              <a:buSzPts val="1800"/>
              <a:buNone/>
            </a:pPr>
            <a:r>
              <a:rPr lang="en-US" sz="1500" dirty="0"/>
              <a:t>TEST_F(</a:t>
            </a:r>
            <a:r>
              <a:rPr lang="en-US" sz="1500" dirty="0" err="1"/>
              <a:t>CollectionTest</a:t>
            </a:r>
            <a:r>
              <a:rPr lang="en-US" sz="1500" dirty="0"/>
              <a:t>, </a:t>
            </a:r>
            <a:r>
              <a:rPr lang="en-US" sz="1500" dirty="0" err="1"/>
              <a:t>ReserveIncreaseCapacityNotSize</a:t>
            </a:r>
            <a:r>
              <a:rPr lang="en-US" sz="1500" dirty="0"/>
              <a:t>) {</a:t>
            </a:r>
          </a:p>
          <a:p>
            <a:pPr marL="0" lvl="0" indent="0" algn="l" rtl="0">
              <a:lnSpc>
                <a:spcPct val="90000"/>
              </a:lnSpc>
              <a:spcBef>
                <a:spcPts val="1000"/>
              </a:spcBef>
              <a:spcAft>
                <a:spcPts val="0"/>
              </a:spcAft>
              <a:buSzPts val="1800"/>
              <a:buNone/>
            </a:pPr>
            <a:endParaRPr lang="en-US" sz="1500" dirty="0"/>
          </a:p>
          <a:p>
            <a:pPr marL="0" lvl="0" indent="0" algn="l" rtl="0">
              <a:lnSpc>
                <a:spcPct val="90000"/>
              </a:lnSpc>
              <a:spcBef>
                <a:spcPts val="1000"/>
              </a:spcBef>
              <a:spcAft>
                <a:spcPts val="0"/>
              </a:spcAft>
              <a:buSzPts val="1800"/>
              <a:buNone/>
            </a:pPr>
            <a:r>
              <a:rPr lang="en-US" sz="1500" dirty="0"/>
              <a:t>    // is the collection empty?</a:t>
            </a:r>
          </a:p>
          <a:p>
            <a:pPr marL="0" lvl="0" indent="0" algn="l" rtl="0">
              <a:lnSpc>
                <a:spcPct val="90000"/>
              </a:lnSpc>
              <a:spcBef>
                <a:spcPts val="1000"/>
              </a:spcBef>
              <a:spcAft>
                <a:spcPts val="0"/>
              </a:spcAft>
              <a:buSzPts val="1800"/>
              <a:buNone/>
            </a:pPr>
            <a:r>
              <a:rPr lang="en-US" sz="1500" dirty="0"/>
              <a:t>    ASSERT_TRUE(collection-&gt;empty());</a:t>
            </a:r>
          </a:p>
          <a:p>
            <a:pPr marL="0" lvl="0" indent="0" algn="l" rtl="0">
              <a:lnSpc>
                <a:spcPct val="90000"/>
              </a:lnSpc>
              <a:spcBef>
                <a:spcPts val="1000"/>
              </a:spcBef>
              <a:spcAft>
                <a:spcPts val="0"/>
              </a:spcAft>
              <a:buSzPts val="1800"/>
              <a:buNone/>
            </a:pPr>
            <a:endParaRPr lang="en-US" sz="1500" dirty="0"/>
          </a:p>
          <a:p>
            <a:pPr marL="0" lvl="0" indent="0" algn="l" rtl="0">
              <a:lnSpc>
                <a:spcPct val="90000"/>
              </a:lnSpc>
              <a:spcBef>
                <a:spcPts val="1000"/>
              </a:spcBef>
              <a:spcAft>
                <a:spcPts val="0"/>
              </a:spcAft>
              <a:buSzPts val="1800"/>
              <a:buNone/>
            </a:pPr>
            <a:r>
              <a:rPr lang="en-US" sz="1500" dirty="0"/>
              <a:t>    // if empty, the size must be 0</a:t>
            </a:r>
          </a:p>
          <a:p>
            <a:pPr marL="0" lvl="0" indent="0" algn="l" rtl="0">
              <a:lnSpc>
                <a:spcPct val="90000"/>
              </a:lnSpc>
              <a:spcBef>
                <a:spcPts val="1000"/>
              </a:spcBef>
              <a:spcAft>
                <a:spcPts val="0"/>
              </a:spcAft>
              <a:buSzPts val="1800"/>
              <a:buNone/>
            </a:pPr>
            <a:r>
              <a:rPr lang="en-US" sz="1500" dirty="0"/>
              <a:t>    ASSERT_EQ(collection-&gt;size(), 0);</a:t>
            </a:r>
          </a:p>
          <a:p>
            <a:pPr marL="0" lvl="0" indent="0" algn="l" rtl="0">
              <a:lnSpc>
                <a:spcPct val="90000"/>
              </a:lnSpc>
              <a:spcBef>
                <a:spcPts val="1000"/>
              </a:spcBef>
              <a:spcAft>
                <a:spcPts val="0"/>
              </a:spcAft>
              <a:buSzPts val="1800"/>
              <a:buNone/>
            </a:pPr>
            <a:endParaRPr lang="en-US" sz="1500" dirty="0"/>
          </a:p>
          <a:p>
            <a:pPr marL="0" lvl="0" indent="0" algn="l" rtl="0">
              <a:lnSpc>
                <a:spcPct val="90000"/>
              </a:lnSpc>
              <a:spcBef>
                <a:spcPts val="1000"/>
              </a:spcBef>
              <a:spcAft>
                <a:spcPts val="0"/>
              </a:spcAft>
              <a:buSzPts val="1800"/>
              <a:buNone/>
            </a:pPr>
            <a:r>
              <a:rPr lang="en-US" sz="1500" dirty="0"/>
              <a:t>    //is the capacity empty?</a:t>
            </a:r>
          </a:p>
          <a:p>
            <a:pPr marL="0" lvl="0" indent="0" algn="l" rtl="0">
              <a:lnSpc>
                <a:spcPct val="90000"/>
              </a:lnSpc>
              <a:spcBef>
                <a:spcPts val="1000"/>
              </a:spcBef>
              <a:spcAft>
                <a:spcPts val="0"/>
              </a:spcAft>
              <a:buSzPts val="1800"/>
              <a:buNone/>
            </a:pPr>
            <a:r>
              <a:rPr lang="en-US" sz="1500" dirty="0"/>
              <a:t>    ASSERT_EQ(collection-&gt;capacity(), 0);</a:t>
            </a:r>
          </a:p>
          <a:p>
            <a:pPr marL="0" lvl="0" indent="0" algn="l" rtl="0">
              <a:lnSpc>
                <a:spcPct val="90000"/>
              </a:lnSpc>
              <a:spcBef>
                <a:spcPts val="1000"/>
              </a:spcBef>
              <a:spcAft>
                <a:spcPts val="0"/>
              </a:spcAft>
              <a:buSzPts val="1800"/>
              <a:buNone/>
            </a:pPr>
            <a:endParaRPr lang="en-US" sz="1500" b="1" u="sng" dirty="0"/>
          </a:p>
          <a:p>
            <a:pPr marL="0" lvl="0" indent="0" algn="l" rtl="0">
              <a:lnSpc>
                <a:spcPct val="90000"/>
              </a:lnSpc>
              <a:spcBef>
                <a:spcPts val="1000"/>
              </a:spcBef>
              <a:spcAft>
                <a:spcPts val="0"/>
              </a:spcAft>
              <a:buSzPts val="1800"/>
              <a:buNone/>
            </a:pPr>
            <a:endParaRPr lang="en-US" sz="800" b="1" u="sng"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descr="Graphical user interface, text&#10;&#10;Description automatically generated">
            <a:extLst>
              <a:ext uri="{FF2B5EF4-FFF2-40B4-BE49-F238E27FC236}">
                <a16:creationId xmlns:a16="http://schemas.microsoft.com/office/drawing/2014/main" id="{BD1309B2-EEBC-44C1-800B-BE8CD68CB93A}"/>
              </a:ext>
            </a:extLst>
          </p:cNvPr>
          <p:cNvPicPr/>
          <p:nvPr/>
        </p:nvPicPr>
        <p:blipFill rotWithShape="1">
          <a:blip r:embed="rId7"/>
          <a:srcRect l="12502" t="24411" r="17922" b="13531"/>
          <a:stretch/>
        </p:blipFill>
        <p:spPr bwMode="auto">
          <a:xfrm>
            <a:off x="5575045" y="1685110"/>
            <a:ext cx="6395629" cy="4114800"/>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5A744D1E-9CB6-4152-90BD-2262987C227E}"/>
              </a:ext>
            </a:extLst>
          </p:cNvPr>
          <p:cNvSpPr txBox="1"/>
          <p:nvPr/>
        </p:nvSpPr>
        <p:spPr>
          <a:xfrm>
            <a:off x="2895600" y="1225182"/>
            <a:ext cx="2761977" cy="4185761"/>
          </a:xfrm>
          <a:prstGeom prst="rect">
            <a:avLst/>
          </a:prstGeom>
          <a:noFill/>
        </p:spPr>
        <p:txBody>
          <a:bodyPr wrap="square" rtlCol="0">
            <a:spAutoFit/>
          </a:bodyPr>
          <a:lstStyle/>
          <a:p>
            <a:r>
              <a:rPr lang="en-US" dirty="0">
                <a:solidFill>
                  <a:schemeClr val="bg1"/>
                </a:solidFill>
              </a:rPr>
              <a:t> </a:t>
            </a:r>
          </a:p>
          <a:p>
            <a:r>
              <a:rPr lang="en-US" dirty="0">
                <a:solidFill>
                  <a:schemeClr val="bg1"/>
                </a:solidFill>
              </a:rPr>
              <a:t>     //INCREASE CAPACITY TO FIVE, NOT SIZE</a:t>
            </a:r>
          </a:p>
          <a:p>
            <a:r>
              <a:rPr lang="en-US" dirty="0">
                <a:solidFill>
                  <a:schemeClr val="bg1"/>
                </a:solidFill>
              </a:rPr>
              <a:t>    collection-&gt;reserve(5);</a:t>
            </a:r>
          </a:p>
          <a:p>
            <a:endParaRPr lang="en-US" dirty="0">
              <a:solidFill>
                <a:schemeClr val="bg1"/>
              </a:solidFill>
            </a:endParaRPr>
          </a:p>
          <a:p>
            <a:r>
              <a:rPr lang="en-US" dirty="0">
                <a:solidFill>
                  <a:schemeClr val="bg1"/>
                </a:solidFill>
              </a:rPr>
              <a:t>    // is the collection still empty ?</a:t>
            </a:r>
          </a:p>
          <a:p>
            <a:r>
              <a:rPr lang="en-US" dirty="0">
                <a:solidFill>
                  <a:schemeClr val="bg1"/>
                </a:solidFill>
              </a:rPr>
              <a:t>    ASSERT_TRUE(collection-&gt;empty());</a:t>
            </a:r>
          </a:p>
          <a:p>
            <a:endParaRPr lang="en-US" dirty="0">
              <a:solidFill>
                <a:schemeClr val="bg1"/>
              </a:solidFill>
            </a:endParaRPr>
          </a:p>
          <a:p>
            <a:r>
              <a:rPr lang="en-US" dirty="0">
                <a:solidFill>
                  <a:schemeClr val="bg1"/>
                </a:solidFill>
              </a:rPr>
              <a:t>    // if empty, what must the size be?</a:t>
            </a:r>
          </a:p>
          <a:p>
            <a:r>
              <a:rPr lang="en-US" dirty="0">
                <a:solidFill>
                  <a:schemeClr val="bg1"/>
                </a:solidFill>
              </a:rPr>
              <a:t>    ASSERT_EQ(collection-&gt;size(), 0);</a:t>
            </a:r>
          </a:p>
          <a:p>
            <a:endParaRPr lang="en-US" dirty="0">
              <a:solidFill>
                <a:schemeClr val="bg1"/>
              </a:solidFill>
            </a:endParaRPr>
          </a:p>
          <a:p>
            <a:r>
              <a:rPr lang="en-US" dirty="0">
                <a:solidFill>
                  <a:schemeClr val="bg1"/>
                </a:solidFill>
              </a:rPr>
              <a:t>    //CHECK CAPACITY INCREASED BY 5</a:t>
            </a:r>
          </a:p>
          <a:p>
            <a:r>
              <a:rPr lang="en-US" dirty="0">
                <a:solidFill>
                  <a:schemeClr val="bg1"/>
                </a:solidFill>
              </a:rPr>
              <a:t>    ASSERT_EQ(collection-&gt;capacity(), 5);</a:t>
            </a:r>
          </a:p>
          <a:p>
            <a:r>
              <a:rPr lang="en-US" dirty="0">
                <a:solidFill>
                  <a:schemeClr val="bg1"/>
                </a:solidFill>
              </a:rPr>
              <a:t>}</a:t>
            </a:r>
          </a:p>
        </p:txBody>
      </p:sp>
      <p:pic>
        <p:nvPicPr>
          <p:cNvPr id="3" name="Audio 2">
            <a:hlinkClick r:id="" action="ppaction://media"/>
            <a:extLst>
              <a:ext uri="{FF2B5EF4-FFF2-40B4-BE49-F238E27FC236}">
                <a16:creationId xmlns:a16="http://schemas.microsoft.com/office/drawing/2014/main" id="{F693D389-C012-48A8-B6AB-139CE7ADA73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167138776"/>
      </p:ext>
    </p:extLst>
  </p:cSld>
  <p:clrMapOvr>
    <a:masterClrMapping/>
  </p:clrMapOvr>
  <mc:AlternateContent xmlns:mc="http://schemas.openxmlformats.org/markup-compatibility/2006">
    <mc:Choice xmlns:p14="http://schemas.microsoft.com/office/powerpoint/2010/main" Requires="p14">
      <p:transition spd="slow" p14:dur="2000" advTm="39785"/>
    </mc:Choice>
    <mc:Fallback>
      <p:transition spd="slow" advTm="39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AE2AD9A-AA74-4DC9-BF1E-7E7BC7B4DFB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761"/>
    </mc:Choice>
    <mc:Fallback>
      <p:transition spd="slow" advTm="49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10" name="Text Placeholder 9">
            <a:extLst>
              <a:ext uri="{FF2B5EF4-FFF2-40B4-BE49-F238E27FC236}">
                <a16:creationId xmlns:a16="http://schemas.microsoft.com/office/drawing/2014/main" id="{38C5F061-D2AD-478E-9085-6D4748AE384A}"/>
              </a:ext>
            </a:extLst>
          </p:cNvPr>
          <p:cNvSpPr>
            <a:spLocks noGrp="1"/>
          </p:cNvSpPr>
          <p:nvPr>
            <p:ph type="body" idx="1"/>
          </p:nvPr>
        </p:nvSpPr>
        <p:spPr/>
        <p:txBody>
          <a:bodyPr/>
          <a:lstStyle/>
          <a:p>
            <a:pPr marL="114300" indent="0">
              <a:buNone/>
            </a:pPr>
            <a:r>
              <a:rPr lang="en-US" u="sng" dirty="0"/>
              <a:t>DevSecOps PIPELINE</a:t>
            </a:r>
          </a:p>
          <a:p>
            <a:r>
              <a:rPr lang="en-US" dirty="0"/>
              <a:t>MULTI LEVEL SECURITY</a:t>
            </a:r>
          </a:p>
          <a:p>
            <a:r>
              <a:rPr lang="en-US" dirty="0"/>
              <a:t>WAYS TO IMPLEMENT SECURITY</a:t>
            </a:r>
          </a:p>
          <a:p>
            <a:r>
              <a:rPr lang="en-US" dirty="0"/>
              <a:t>BEGINNING TO END PROCESS</a:t>
            </a:r>
          </a:p>
          <a:p>
            <a:r>
              <a:rPr lang="en-US" dirty="0"/>
              <a:t>BUILD</a:t>
            </a:r>
          </a:p>
          <a:p>
            <a:r>
              <a:rPr lang="en-US" dirty="0"/>
              <a:t>DESIGN</a:t>
            </a:r>
          </a:p>
          <a:p>
            <a:r>
              <a:rPr lang="en-US" dirty="0"/>
              <a:t>VERIFY</a:t>
            </a:r>
          </a:p>
          <a:p>
            <a:r>
              <a:rPr lang="en-US" dirty="0"/>
              <a:t>TEST</a:t>
            </a:r>
          </a:p>
          <a:p>
            <a:r>
              <a:rPr lang="en-US" dirty="0"/>
              <a:t>RESPOND		</a:t>
            </a:r>
          </a:p>
        </p:txBody>
      </p:sp>
      <p:sp>
        <p:nvSpPr>
          <p:cNvPr id="11" name="Text Placeholder 10">
            <a:extLst>
              <a:ext uri="{FF2B5EF4-FFF2-40B4-BE49-F238E27FC236}">
                <a16:creationId xmlns:a16="http://schemas.microsoft.com/office/drawing/2014/main" id="{2B39BF93-99B9-4335-A4EC-D8F06CCA1234}"/>
              </a:ext>
            </a:extLst>
          </p:cNvPr>
          <p:cNvSpPr>
            <a:spLocks noGrp="1"/>
          </p:cNvSpPr>
          <p:nvPr>
            <p:ph type="body" idx="2"/>
          </p:nvPr>
        </p:nvSpPr>
        <p:spPr/>
        <p:txBody>
          <a:bodyPr/>
          <a:lstStyle/>
          <a:p>
            <a:pPr marL="114300" indent="0">
              <a:buNone/>
            </a:pPr>
            <a:r>
              <a:rPr lang="en-US" u="sng" dirty="0"/>
              <a:t>TOOLS USED</a:t>
            </a:r>
          </a:p>
          <a:p>
            <a:r>
              <a:rPr lang="en-US" dirty="0"/>
              <a:t>GOOGLE TEST SUITE</a:t>
            </a:r>
          </a:p>
          <a:p>
            <a:r>
              <a:rPr lang="en-US" dirty="0"/>
              <a:t>CPP CHECK</a:t>
            </a:r>
          </a:p>
          <a:p>
            <a:r>
              <a:rPr lang="en-US" dirty="0"/>
              <a:t>AUTOMATED TESTING</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6DB703B1-4233-4DC5-9B35-46FFFF3AC1F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509"/>
    </mc:Choice>
    <mc:Fallback>
      <p:transition spd="slow" advTm="23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endParaRPr lang="en-US" sz="2000" dirty="0"/>
          </a:p>
          <a:p>
            <a:pPr marL="0" lvl="0" indent="0" algn="l" rtl="0">
              <a:lnSpc>
                <a:spcPct val="90000"/>
              </a:lnSpc>
              <a:spcBef>
                <a:spcPts val="0"/>
              </a:spcBef>
              <a:spcAft>
                <a:spcPts val="0"/>
              </a:spcAft>
              <a:buClr>
                <a:schemeClr val="lt1"/>
              </a:buClr>
              <a:buSzPts val="2000"/>
              <a:buNone/>
            </a:pPr>
            <a:r>
              <a:rPr lang="en-US" sz="2000" u="sng" dirty="0"/>
              <a:t>ACTING NOW	</a:t>
            </a:r>
            <a:r>
              <a:rPr lang="en-US" sz="2000" dirty="0"/>
              <a:t>					</a:t>
            </a:r>
            <a:r>
              <a:rPr lang="en-US" sz="2000" u="sng" dirty="0"/>
              <a:t>WAITING</a:t>
            </a:r>
          </a:p>
          <a:p>
            <a:pPr marL="0" lvl="0" indent="0" algn="l" rtl="0">
              <a:lnSpc>
                <a:spcPct val="90000"/>
              </a:lnSpc>
              <a:spcBef>
                <a:spcPts val="0"/>
              </a:spcBef>
              <a:spcAft>
                <a:spcPts val="0"/>
              </a:spcAft>
              <a:buClr>
                <a:schemeClr val="lt1"/>
              </a:buClr>
              <a:buSzPts val="2000"/>
              <a:buNone/>
            </a:pPr>
            <a:r>
              <a:rPr lang="en-US" sz="2000" dirty="0"/>
              <a:t>LOWERS COST						INCREASES COST</a:t>
            </a:r>
          </a:p>
          <a:p>
            <a:pPr marL="0" lvl="0" indent="0" algn="l" rtl="0">
              <a:lnSpc>
                <a:spcPct val="90000"/>
              </a:lnSpc>
              <a:spcBef>
                <a:spcPts val="0"/>
              </a:spcBef>
              <a:spcAft>
                <a:spcPts val="0"/>
              </a:spcAft>
              <a:buClr>
                <a:schemeClr val="lt1"/>
              </a:buClr>
              <a:buSzPts val="2000"/>
              <a:buNone/>
            </a:pPr>
            <a:r>
              <a:rPr lang="en-US" sz="2000" dirty="0"/>
              <a:t>PROTECTS IMPORTANT DATA				DATA IS COMPROMISED</a:t>
            </a:r>
          </a:p>
          <a:p>
            <a:pPr marL="0" lvl="0" indent="0" algn="l" rtl="0">
              <a:lnSpc>
                <a:spcPct val="90000"/>
              </a:lnSpc>
              <a:spcBef>
                <a:spcPts val="0"/>
              </a:spcBef>
              <a:spcAft>
                <a:spcPts val="0"/>
              </a:spcAft>
              <a:buClr>
                <a:schemeClr val="lt1"/>
              </a:buClr>
              <a:buSzPts val="2000"/>
              <a:buNone/>
            </a:pPr>
            <a:r>
              <a:rPr lang="en-US" sz="2000" dirty="0"/>
              <a:t>PREVENTS ATTACKS					PRONE TO MORE ATTACKS</a:t>
            </a:r>
          </a:p>
          <a:p>
            <a:pPr marL="0" lvl="0" indent="0" algn="l" rtl="0">
              <a:lnSpc>
                <a:spcPct val="90000"/>
              </a:lnSpc>
              <a:spcBef>
                <a:spcPts val="0"/>
              </a:spcBef>
              <a:spcAft>
                <a:spcPts val="0"/>
              </a:spcAft>
              <a:buClr>
                <a:schemeClr val="lt1"/>
              </a:buClr>
              <a:buSzPts val="2000"/>
              <a:buNone/>
            </a:pPr>
            <a:r>
              <a:rPr lang="en-US" sz="2000" dirty="0"/>
              <a:t>IMPLEMENTING SECURITY EARLY			FAILURE TO IMPLEMENT SECURITY</a:t>
            </a:r>
          </a:p>
          <a:p>
            <a:pPr marL="0" lvl="0" indent="0" algn="l" rtl="0">
              <a:lnSpc>
                <a:spcPct val="90000"/>
              </a:lnSpc>
              <a:spcBef>
                <a:spcPts val="0"/>
              </a:spcBef>
              <a:spcAft>
                <a:spcPts val="0"/>
              </a:spcAft>
              <a:buClr>
                <a:schemeClr val="lt1"/>
              </a:buClr>
              <a:buSzPts val="2000"/>
              <a:buNone/>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DA92CA7-5C9F-4B19-8DD0-7B2B2836685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214"/>
    </mc:Choice>
    <mc:Fallback>
      <p:transition spd="slow" advTm="18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4944291"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sz="4000" b="1" u="sng" dirty="0"/>
              <a:t>GAPS</a:t>
            </a:r>
          </a:p>
          <a:p>
            <a:pPr marL="914400" lvl="2" indent="0" algn="l" rtl="0">
              <a:lnSpc>
                <a:spcPct val="90000"/>
              </a:lnSpc>
              <a:spcBef>
                <a:spcPts val="0"/>
              </a:spcBef>
              <a:spcAft>
                <a:spcPts val="0"/>
              </a:spcAft>
              <a:buClr>
                <a:schemeClr val="lt1"/>
              </a:buClr>
              <a:buSzPts val="1800"/>
              <a:buNone/>
            </a:pPr>
            <a:endParaRPr lang="en-US" sz="4000" b="1" u="sng" dirty="0"/>
          </a:p>
          <a:p>
            <a:pPr marL="1257300" lvl="2">
              <a:spcBef>
                <a:spcPts val="0"/>
              </a:spcBef>
            </a:pPr>
            <a:r>
              <a:rPr lang="en-US" sz="2000" dirty="0"/>
              <a:t>MORE SECURITY</a:t>
            </a:r>
          </a:p>
          <a:p>
            <a:pPr marL="1257300" lvl="2">
              <a:spcBef>
                <a:spcPts val="0"/>
              </a:spcBef>
            </a:pPr>
            <a:r>
              <a:rPr lang="en-US" sz="2000" dirty="0"/>
              <a:t>FUTURE THREATS</a:t>
            </a:r>
          </a:p>
          <a:p>
            <a:pPr marL="1257300" lvl="2">
              <a:spcBef>
                <a:spcPts val="0"/>
              </a:spcBef>
            </a:pPr>
            <a:r>
              <a:rPr lang="en-US" sz="2000" dirty="0"/>
              <a:t>RESOLVING ISSUES BEFORE/AFTER</a:t>
            </a:r>
          </a:p>
          <a:p>
            <a:pPr marL="1257300" lvl="2">
              <a:spcBef>
                <a:spcPts val="0"/>
              </a:spcBef>
            </a:pPr>
            <a:endParaRPr lang="en-US" sz="2000" dirty="0"/>
          </a:p>
          <a:p>
            <a:pPr marL="1257300" lvl="2">
              <a:spcBef>
                <a:spcPts val="0"/>
              </a:spcBef>
            </a:pPr>
            <a:endParaRPr lang="en-US" sz="20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DBBF2652-F9F3-40B9-8CA2-2B8F7D40804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364"/>
    </mc:Choice>
    <mc:Fallback>
      <p:transition spd="slow" advTm="26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85750" indent="-285750" algn="ctr">
              <a:spcBef>
                <a:spcPts val="0"/>
              </a:spcBef>
              <a:buSzPts val="2200"/>
            </a:pPr>
            <a:r>
              <a:rPr lang="en-US" sz="1800" dirty="0"/>
              <a:t>ALL STANDARDS SHOULD BE EMPLOYED TO PROTECT AND DEFEND THE SYSYTEM</a:t>
            </a:r>
          </a:p>
          <a:p>
            <a:pPr marL="285750" indent="-285750" algn="ctr">
              <a:spcBef>
                <a:spcPts val="0"/>
              </a:spcBef>
              <a:buSzPts val="2200"/>
            </a:pPr>
            <a:endParaRPr sz="1800" dirty="0"/>
          </a:p>
          <a:p>
            <a:pPr marL="228600" lvl="0" indent="-88900" algn="ctr" rtl="0">
              <a:lnSpc>
                <a:spcPct val="90000"/>
              </a:lnSpc>
              <a:spcBef>
                <a:spcPts val="1000"/>
              </a:spcBef>
              <a:spcAft>
                <a:spcPts val="0"/>
              </a:spcAft>
              <a:buClr>
                <a:schemeClr val="lt1"/>
              </a:buClr>
              <a:buSzPts val="2200"/>
              <a:buNone/>
            </a:pPr>
            <a:r>
              <a:rPr lang="en-US" dirty="0"/>
              <a:t>HACKER’S MOTIVES</a:t>
            </a:r>
          </a:p>
          <a:p>
            <a:pPr marL="228600" lvl="0" indent="-88900" algn="ctr" rtl="0">
              <a:lnSpc>
                <a:spcPct val="90000"/>
              </a:lnSpc>
              <a:spcBef>
                <a:spcPts val="1000"/>
              </a:spcBef>
              <a:spcAft>
                <a:spcPts val="0"/>
              </a:spcAft>
              <a:buClr>
                <a:schemeClr val="lt1"/>
              </a:buClr>
              <a:buSzPts val="2200"/>
              <a:buNone/>
            </a:pPr>
            <a:r>
              <a:rPr lang="en-US" dirty="0"/>
              <a:t>DEFENSE IN DEPTH</a:t>
            </a:r>
          </a:p>
          <a:p>
            <a:pPr marL="228600" lvl="0" indent="-88900" algn="ctr" rtl="0">
              <a:lnSpc>
                <a:spcPct val="90000"/>
              </a:lnSpc>
              <a:spcBef>
                <a:spcPts val="1000"/>
              </a:spcBef>
              <a:spcAft>
                <a:spcPts val="0"/>
              </a:spcAft>
              <a:buClr>
                <a:schemeClr val="lt1"/>
              </a:buClr>
              <a:buSzPts val="2200"/>
              <a:buNone/>
            </a:pPr>
            <a:r>
              <a:rPr lang="en-US" dirty="0"/>
              <a:t>DON’T LEAVE SECURITY TO THE END</a:t>
            </a:r>
          </a:p>
          <a:p>
            <a:pPr marL="228600" lvl="0" indent="-88900" algn="ctr" rtl="0">
              <a:lnSpc>
                <a:spcPct val="90000"/>
              </a:lnSpc>
              <a:spcBef>
                <a:spcPts val="1000"/>
              </a:spcBef>
              <a:spcAft>
                <a:spcPts val="0"/>
              </a:spcAft>
              <a:buClr>
                <a:schemeClr val="lt1"/>
              </a:buClr>
              <a:buSzPts val="2200"/>
              <a:buNone/>
            </a:pPr>
            <a:r>
              <a:rPr lang="en-US" dirty="0"/>
              <a:t>SECURE CODING</a:t>
            </a:r>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EB51CF6-1CDC-49E8-A467-305FEEAD0A3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794"/>
    </mc:Choice>
    <mc:Fallback>
      <p:transition spd="slow" advTm="18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62500" lnSpcReduction="20000"/>
          </a:bodyPr>
          <a:lstStyle/>
          <a:p>
            <a:pPr marL="0" marR="0" indent="457200">
              <a:lnSpc>
                <a:spcPct val="200000"/>
              </a:lnSpc>
              <a:spcBef>
                <a:spcPts val="0"/>
              </a:spcBef>
              <a:spcAft>
                <a:spcPts val="800"/>
              </a:spcAft>
            </a:pPr>
            <a:r>
              <a:rPr lang="en-US" b="0" i="0" dirty="0" err="1">
                <a:solidFill>
                  <a:schemeClr val="bg1"/>
                </a:solidFill>
                <a:effectLst/>
                <a:latin typeface="Open Sans" panose="020B0606030504020204" pitchFamily="34" charset="0"/>
              </a:rPr>
              <a:t>Seacord</a:t>
            </a:r>
            <a:r>
              <a:rPr lang="en-US" b="0" i="0" dirty="0">
                <a:solidFill>
                  <a:schemeClr val="bg1"/>
                </a:solidFill>
                <a:effectLst/>
                <a:latin typeface="Open Sans" panose="020B0606030504020204" pitchFamily="34" charset="0"/>
              </a:rPr>
              <a:t>, R. (2018). </a:t>
            </a:r>
            <a:r>
              <a:rPr lang="en-US" b="0" i="1" dirty="0">
                <a:solidFill>
                  <a:schemeClr val="bg1"/>
                </a:solidFill>
                <a:effectLst/>
                <a:latin typeface="Open Sans" panose="020B0606030504020204" pitchFamily="34" charset="0"/>
              </a:rPr>
              <a:t>Top 10 Secure Coding Practices - CERT Secure Coding - Confluence</a:t>
            </a:r>
            <a:r>
              <a:rPr lang="en-US" b="0" i="0" dirty="0">
                <a:solidFill>
                  <a:schemeClr val="bg1"/>
                </a:solidFill>
                <a:effectLst/>
                <a:latin typeface="Open Sans" panose="020B0606030504020204" pitchFamily="34" charset="0"/>
              </a:rPr>
              <a:t>. Wiki.sei.cmu.edu. Retrieved 20 June 2021, from </a:t>
            </a:r>
            <a:r>
              <a:rPr lang="en-US" b="0" i="0" dirty="0">
                <a:solidFill>
                  <a:schemeClr val="bg1"/>
                </a:solidFill>
                <a:effectLst/>
                <a:latin typeface="Open Sans" panose="020B0606030504020204" pitchFamily="34" charset="0"/>
                <a:hlinkClick r:id="rId6"/>
              </a:rPr>
              <a:t>https://wiki.sei.cmu.edu/confluence/display/seccode/Top+10+Secure+Coding+Practices</a:t>
            </a:r>
            <a:r>
              <a:rPr lang="en-US" b="0" i="0" dirty="0">
                <a:solidFill>
                  <a:schemeClr val="bg1"/>
                </a:solidFill>
                <a:effectLst/>
                <a:latin typeface="Open Sans" panose="020B0606030504020204" pitchFamily="34" charset="0"/>
              </a:rPr>
              <a:t>.</a:t>
            </a:r>
          </a:p>
          <a:p>
            <a:pPr marL="0" marR="0" indent="457200">
              <a:lnSpc>
                <a:spcPct val="200000"/>
              </a:lnSpc>
              <a:spcBef>
                <a:spcPts val="0"/>
              </a:spcBef>
              <a:spcAft>
                <a:spcPts val="800"/>
              </a:spcAft>
            </a:pPr>
            <a:r>
              <a:rPr lang="en-US" dirty="0"/>
              <a:t>[</a:t>
            </a:r>
            <a:r>
              <a:rPr lang="en-US" sz="2400" i="1" dirty="0">
                <a:effectLst/>
                <a:latin typeface="Times New Roman" panose="02020603050405020304" pitchFamily="18" charset="0"/>
                <a:ea typeface="Calibri" panose="020F0502020204030204" pitchFamily="34" charset="0"/>
                <a:cs typeface="Times New Roman" panose="02020603050405020304" pitchFamily="18" charset="0"/>
              </a:rPr>
              <a:t>Vishwanath, A. (2021). Opinion: The failures that led to the Colonial Pipeline ransomware attack. CNN. Retrieved 13 May 2021, from </a:t>
            </a:r>
            <a:r>
              <a:rPr lang="en-US" sz="2400" i="1"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https://www.cnn.com/2021/05/13/opinions/colonial-pipeline-ransomware-attack-was-stoppable-vishwanath/index.html</a:t>
            </a:r>
            <a:r>
              <a:rPr lang="en-US" sz="24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2400" i="1" dirty="0">
                <a:effectLst/>
                <a:latin typeface="Times New Roman" panose="02020603050405020304" pitchFamily="18" charset="0"/>
                <a:ea typeface="Calibri" panose="020F0502020204030204" pitchFamily="34" charset="0"/>
                <a:cs typeface="Times New Roman" panose="02020603050405020304" pitchFamily="18" charset="0"/>
              </a:rPr>
              <a:t>What is Defense in Depth?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Forcepoint. (2021). Retrieved 14 May 2021, from </a:t>
            </a:r>
            <a:r>
              <a:rPr lang="en-US" sz="2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https://www.forcepoint.com/cyber-edu/defense-depth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2400" i="1" dirty="0">
                <a:effectLst/>
                <a:latin typeface="Times New Roman" panose="02020603050405020304" pitchFamily="18" charset="0"/>
                <a:ea typeface="Calibri" panose="020F0502020204030204" pitchFamily="34" charset="0"/>
                <a:cs typeface="Times New Roman" panose="02020603050405020304" pitchFamily="18" charset="0"/>
              </a:rPr>
              <a:t>What is Defense in Depth | Benefits of Layered Security | Imperva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Learning Center. Retrieved 14 May 2021, from </a:t>
            </a:r>
            <a:r>
              <a:rPr lang="en-US" sz="2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9"/>
              </a:rPr>
              <a:t>https://www.imperva.com/learn/application-security/defense-in-depth/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10">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7B5434A-39CA-42F7-B7D8-5EA2A75E9566}"/>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07"/>
    </mc:Choice>
    <mc:Fallback>
      <p:transition spd="slow" advTm="3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1894114"/>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1000"/>
              </a:spcBef>
              <a:spcAft>
                <a:spcPts val="0"/>
              </a:spcAft>
              <a:buSzPts val="1850"/>
              <a:buNone/>
            </a:pPr>
            <a:r>
              <a:rPr lang="en-US" b="0" i="0" dirty="0">
                <a:solidFill>
                  <a:schemeClr val="bg1"/>
                </a:solidFill>
                <a:effectLst/>
                <a:latin typeface="Century Gothic" panose="020B0502020202020204" pitchFamily="34" charset="0"/>
              </a:rPr>
              <a:t>This presentation presents policies, standards, principles, and best practices that help prevent the threat of potential security vulnerabilities in both code development and systems architecture.</a:t>
            </a:r>
            <a:endParaRPr lang="en-US" i="1" dirty="0">
              <a:solidFill>
                <a:schemeClr val="bg1"/>
              </a:solidFill>
              <a:latin typeface="Century Gothic" panose="020B0502020202020204" pitchFamily="34" charset="0"/>
            </a:endParaRPr>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B46E0E5-AEFF-4D89-A38B-359B5A70AA3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350"/>
    </mc:Choice>
    <mc:Fallback>
      <p:transition spd="slow" advTm="35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Picture 5">
            <a:extLst>
              <a:ext uri="{FF2B5EF4-FFF2-40B4-BE49-F238E27FC236}">
                <a16:creationId xmlns:a16="http://schemas.microsoft.com/office/drawing/2014/main" id="{7FAB897E-1291-4E4E-9FA6-F1E7C890A48C}"/>
              </a:ext>
            </a:extLst>
          </p:cNvPr>
          <p:cNvPicPr/>
          <p:nvPr/>
        </p:nvPicPr>
        <p:blipFill rotWithShape="1">
          <a:blip r:embed="rId7"/>
          <a:srcRect l="20694" t="37549" r="29306" b="32312"/>
          <a:stretch/>
        </p:blipFill>
        <p:spPr bwMode="auto">
          <a:xfrm>
            <a:off x="3487783" y="2057401"/>
            <a:ext cx="7850777" cy="3559627"/>
          </a:xfrm>
          <a:prstGeom prst="rect">
            <a:avLst/>
          </a:prstGeom>
          <a:ln>
            <a:noFill/>
          </a:ln>
          <a:extLst>
            <a:ext uri="{53640926-AAD7-44D8-BBD7-CCE9431645EC}">
              <a14:shadowObscured xmlns:a14="http://schemas.microsoft.com/office/drawing/2010/main"/>
            </a:ext>
          </a:extLst>
        </p:spPr>
      </p:pic>
      <p:pic>
        <p:nvPicPr>
          <p:cNvPr id="2" name="Audio 1">
            <a:hlinkClick r:id="" action="ppaction://media"/>
            <a:extLst>
              <a:ext uri="{FF2B5EF4-FFF2-40B4-BE49-F238E27FC236}">
                <a16:creationId xmlns:a16="http://schemas.microsoft.com/office/drawing/2014/main" id="{3A119D36-9187-4D50-A8F1-BBB253961DD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695"/>
    </mc:Choice>
    <mc:Fallback>
      <p:transition spd="slow" advTm="52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124097" y="1410887"/>
            <a:ext cx="5334000" cy="4024125"/>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200"/>
              <a:buNone/>
            </a:pPr>
            <a:r>
              <a:rPr lang="en-US" sz="2300" b="1" u="sng" dirty="0"/>
              <a:t>PRINCIPLES</a:t>
            </a:r>
          </a:p>
          <a:p>
            <a:pPr lvl="0" indent="-457200" algn="l" rtl="0">
              <a:lnSpc>
                <a:spcPct val="90000"/>
              </a:lnSpc>
              <a:spcBef>
                <a:spcPts val="0"/>
              </a:spcBef>
              <a:spcAft>
                <a:spcPts val="0"/>
              </a:spcAft>
              <a:buClr>
                <a:schemeClr val="lt1"/>
              </a:buClr>
              <a:buSzPts val="2200"/>
              <a:buFont typeface="+mj-lt"/>
              <a:buAutoNum type="arabicPeriod"/>
            </a:pPr>
            <a:r>
              <a:rPr lang="en-US" sz="2300" dirty="0"/>
              <a:t>Validate Input Data</a:t>
            </a:r>
          </a:p>
          <a:p>
            <a:pPr lvl="0" indent="-457200" algn="l" rtl="0">
              <a:lnSpc>
                <a:spcPct val="90000"/>
              </a:lnSpc>
              <a:spcBef>
                <a:spcPts val="0"/>
              </a:spcBef>
              <a:spcAft>
                <a:spcPts val="0"/>
              </a:spcAft>
              <a:buClr>
                <a:schemeClr val="lt1"/>
              </a:buClr>
              <a:buSzPts val="2200"/>
              <a:buFont typeface="+mj-lt"/>
              <a:buAutoNum type="arabicPeriod"/>
            </a:pPr>
            <a:r>
              <a:rPr lang="en-US" sz="2300" dirty="0"/>
              <a:t>Heed Compiler Warnings</a:t>
            </a:r>
          </a:p>
          <a:p>
            <a:pPr lvl="0" indent="-457200" algn="l" rtl="0">
              <a:lnSpc>
                <a:spcPct val="90000"/>
              </a:lnSpc>
              <a:spcBef>
                <a:spcPts val="0"/>
              </a:spcBef>
              <a:spcAft>
                <a:spcPts val="0"/>
              </a:spcAft>
              <a:buClr>
                <a:schemeClr val="lt1"/>
              </a:buClr>
              <a:buSzPts val="2200"/>
              <a:buFont typeface="+mj-lt"/>
              <a:buAutoNum type="arabicPeriod"/>
            </a:pPr>
            <a:r>
              <a:rPr lang="en-US" sz="2300" dirty="0"/>
              <a:t>Architect and Design for Security Policies</a:t>
            </a:r>
          </a:p>
          <a:p>
            <a:pPr lvl="0" indent="-457200" algn="l" rtl="0">
              <a:lnSpc>
                <a:spcPct val="90000"/>
              </a:lnSpc>
              <a:spcBef>
                <a:spcPts val="0"/>
              </a:spcBef>
              <a:spcAft>
                <a:spcPts val="0"/>
              </a:spcAft>
              <a:buClr>
                <a:schemeClr val="lt1"/>
              </a:buClr>
              <a:buSzPts val="2200"/>
              <a:buFont typeface="+mj-lt"/>
              <a:buAutoNum type="arabicPeriod"/>
            </a:pPr>
            <a:r>
              <a:rPr lang="en-US" sz="2300" dirty="0"/>
              <a:t>Keep It Simple</a:t>
            </a:r>
          </a:p>
          <a:p>
            <a:pPr lvl="0" indent="-457200" algn="l" rtl="0">
              <a:lnSpc>
                <a:spcPct val="90000"/>
              </a:lnSpc>
              <a:spcBef>
                <a:spcPts val="0"/>
              </a:spcBef>
              <a:spcAft>
                <a:spcPts val="0"/>
              </a:spcAft>
              <a:buClr>
                <a:schemeClr val="lt1"/>
              </a:buClr>
              <a:buSzPts val="2200"/>
              <a:buFont typeface="+mj-lt"/>
              <a:buAutoNum type="arabicPeriod"/>
            </a:pPr>
            <a:r>
              <a:rPr lang="en-US" sz="2300" dirty="0"/>
              <a:t>Default Deny</a:t>
            </a:r>
          </a:p>
          <a:p>
            <a:pPr lvl="0" indent="-457200" algn="l" rtl="0">
              <a:lnSpc>
                <a:spcPct val="90000"/>
              </a:lnSpc>
              <a:spcBef>
                <a:spcPts val="0"/>
              </a:spcBef>
              <a:spcAft>
                <a:spcPts val="0"/>
              </a:spcAft>
              <a:buClr>
                <a:schemeClr val="lt1"/>
              </a:buClr>
              <a:buSzPts val="2200"/>
              <a:buFont typeface="+mj-lt"/>
              <a:buAutoNum type="arabicPeriod"/>
            </a:pPr>
            <a:r>
              <a:rPr lang="en-US" sz="2300" dirty="0"/>
              <a:t>Adhere to the Principle of Least Privilege</a:t>
            </a:r>
          </a:p>
          <a:p>
            <a:pPr lvl="0" indent="-457200" algn="l" rtl="0">
              <a:lnSpc>
                <a:spcPct val="90000"/>
              </a:lnSpc>
              <a:spcBef>
                <a:spcPts val="0"/>
              </a:spcBef>
              <a:spcAft>
                <a:spcPts val="0"/>
              </a:spcAft>
              <a:buClr>
                <a:schemeClr val="lt1"/>
              </a:buClr>
              <a:buSzPts val="2200"/>
              <a:buFont typeface="+mj-lt"/>
              <a:buAutoNum type="arabicPeriod"/>
            </a:pPr>
            <a:r>
              <a:rPr lang="en-US" sz="2300" dirty="0"/>
              <a:t>Sanitize Data Sent to Other Systems</a:t>
            </a:r>
          </a:p>
          <a:p>
            <a:pPr lvl="0" indent="-457200" algn="l" rtl="0">
              <a:lnSpc>
                <a:spcPct val="90000"/>
              </a:lnSpc>
              <a:spcBef>
                <a:spcPts val="0"/>
              </a:spcBef>
              <a:spcAft>
                <a:spcPts val="0"/>
              </a:spcAft>
              <a:buClr>
                <a:schemeClr val="lt1"/>
              </a:buClr>
              <a:buSzPts val="2200"/>
              <a:buFont typeface="+mj-lt"/>
              <a:buAutoNum type="arabicPeriod"/>
            </a:pPr>
            <a:r>
              <a:rPr lang="en-US" sz="2300" dirty="0"/>
              <a:t>Practice Defense in Depth </a:t>
            </a:r>
          </a:p>
          <a:p>
            <a:pPr lvl="0" indent="-457200" algn="l" rtl="0">
              <a:lnSpc>
                <a:spcPct val="90000"/>
              </a:lnSpc>
              <a:spcBef>
                <a:spcPts val="0"/>
              </a:spcBef>
              <a:spcAft>
                <a:spcPts val="0"/>
              </a:spcAft>
              <a:buClr>
                <a:schemeClr val="lt1"/>
              </a:buClr>
              <a:buSzPts val="2200"/>
              <a:buFont typeface="+mj-lt"/>
              <a:buAutoNum type="arabicPeriod"/>
            </a:pPr>
            <a:r>
              <a:rPr lang="en-US" sz="2300" dirty="0"/>
              <a:t>Use Effective Quality Assurance Techniques</a:t>
            </a:r>
          </a:p>
          <a:p>
            <a:pPr lvl="0" indent="-457200" algn="l" rtl="0">
              <a:lnSpc>
                <a:spcPct val="90000"/>
              </a:lnSpc>
              <a:spcBef>
                <a:spcPts val="0"/>
              </a:spcBef>
              <a:spcAft>
                <a:spcPts val="0"/>
              </a:spcAft>
              <a:buClr>
                <a:schemeClr val="lt1"/>
              </a:buClr>
              <a:buSzPts val="2200"/>
              <a:buFont typeface="+mj-lt"/>
              <a:buAutoNum type="arabicPeriod"/>
            </a:pPr>
            <a:r>
              <a:rPr lang="en-US" sz="2300" dirty="0"/>
              <a:t>Adopt a Secure Coding Standard</a:t>
            </a:r>
          </a:p>
        </p:txBody>
      </p:sp>
      <p:sp>
        <p:nvSpPr>
          <p:cNvPr id="2" name="Text Placeholder 1">
            <a:extLst>
              <a:ext uri="{FF2B5EF4-FFF2-40B4-BE49-F238E27FC236}">
                <a16:creationId xmlns:a16="http://schemas.microsoft.com/office/drawing/2014/main" id="{C5D00D94-81FE-4D65-819F-F9C6DCAF2659}"/>
              </a:ext>
            </a:extLst>
          </p:cNvPr>
          <p:cNvSpPr>
            <a:spLocks noGrp="1"/>
          </p:cNvSpPr>
          <p:nvPr>
            <p:ph type="body" idx="2"/>
          </p:nvPr>
        </p:nvSpPr>
        <p:spPr>
          <a:xfrm>
            <a:off x="5458097" y="1763487"/>
            <a:ext cx="6048103" cy="4689564"/>
          </a:xfrm>
        </p:spPr>
        <p:txBody>
          <a:bodyPr>
            <a:normAutofit fontScale="92500"/>
          </a:bodyPr>
          <a:lstStyle/>
          <a:p>
            <a:pPr marL="114300" indent="0">
              <a:buNone/>
            </a:pPr>
            <a:r>
              <a:rPr lang="en-US" b="1" u="sng" dirty="0"/>
              <a:t>CODING STANDARDS</a:t>
            </a:r>
            <a:r>
              <a:rPr lang="en-US" dirty="0"/>
              <a:t>		</a:t>
            </a:r>
            <a:r>
              <a:rPr lang="en-US" b="1" u="sng" dirty="0"/>
              <a:t>PRINCIPLES </a:t>
            </a:r>
          </a:p>
          <a:p>
            <a:pPr marL="114300" indent="0">
              <a:buNone/>
            </a:pPr>
            <a:r>
              <a:rPr lang="en-US" dirty="0"/>
              <a:t>Data Type			1,2, 9</a:t>
            </a:r>
          </a:p>
          <a:p>
            <a:pPr marL="114300" indent="0">
              <a:buNone/>
            </a:pPr>
            <a:r>
              <a:rPr lang="en-US" dirty="0"/>
              <a:t>Data Value			1</a:t>
            </a:r>
          </a:p>
          <a:p>
            <a:pPr marL="114300" indent="0">
              <a:buNone/>
            </a:pPr>
            <a:r>
              <a:rPr lang="en-US" dirty="0"/>
              <a:t>String Correctness		1, 9</a:t>
            </a:r>
          </a:p>
          <a:p>
            <a:pPr marL="114300" indent="0">
              <a:buNone/>
            </a:pPr>
            <a:r>
              <a:rPr lang="en-US" dirty="0"/>
              <a:t>SQL Injection			5, 6, 7</a:t>
            </a:r>
          </a:p>
          <a:p>
            <a:pPr marL="114300" indent="0">
              <a:buNone/>
            </a:pPr>
            <a:r>
              <a:rPr lang="en-US" dirty="0"/>
              <a:t>Memory Protection		9</a:t>
            </a:r>
          </a:p>
          <a:p>
            <a:pPr marL="114300" indent="0">
              <a:buNone/>
            </a:pPr>
            <a:r>
              <a:rPr lang="en-US" dirty="0"/>
              <a:t>Assertions			2, 9	</a:t>
            </a:r>
          </a:p>
          <a:p>
            <a:pPr marL="114300" indent="0">
              <a:buNone/>
            </a:pPr>
            <a:r>
              <a:rPr lang="en-US" dirty="0"/>
              <a:t>Exceptions			2, 3</a:t>
            </a:r>
          </a:p>
          <a:p>
            <a:pPr marL="114300" indent="0">
              <a:buNone/>
            </a:pPr>
            <a:r>
              <a:rPr lang="en-US" dirty="0"/>
              <a:t>Input Output			3, 10</a:t>
            </a:r>
          </a:p>
          <a:p>
            <a:pPr marL="114300" indent="0">
              <a:buNone/>
            </a:pPr>
            <a:r>
              <a:rPr lang="en-US" dirty="0"/>
              <a:t>Memory Management	6</a:t>
            </a:r>
          </a:p>
          <a:p>
            <a:pPr marL="114300" indent="0">
              <a:buNone/>
            </a:pPr>
            <a:r>
              <a:rPr lang="en-US" dirty="0"/>
              <a:t>EXCEPTIONS			4, 8</a:t>
            </a:r>
          </a:p>
          <a:p>
            <a:pPr marL="114300" indent="0">
              <a:buNone/>
            </a:pPr>
            <a:endParaRPr lang="en-US"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11EE4D2-D596-4B9F-8A5A-1CAAD37EAB2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6774"/>
    </mc:Choice>
    <mc:Fallback>
      <p:transition spd="slow" advTm="76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000"/>
              <a:buNone/>
            </a:pPr>
            <a:r>
              <a:rPr lang="en-US" sz="2500" b="1" dirty="0"/>
              <a:t>CODING STANDARDS</a:t>
            </a:r>
            <a:r>
              <a:rPr lang="en-US" sz="2000" dirty="0"/>
              <a:t>	</a:t>
            </a:r>
          </a:p>
          <a:p>
            <a:pPr marL="228600" lvl="0" indent="-228600" rtl="0">
              <a:lnSpc>
                <a:spcPct val="90000"/>
              </a:lnSpc>
              <a:spcBef>
                <a:spcPts val="0"/>
              </a:spcBef>
              <a:spcAft>
                <a:spcPts val="0"/>
              </a:spcAft>
              <a:buClr>
                <a:schemeClr val="lt1"/>
              </a:buClr>
              <a:buSzPts val="2000"/>
              <a:buChar char="•"/>
            </a:pPr>
            <a:r>
              <a:rPr lang="en-US" sz="2000" dirty="0"/>
              <a:t>Data Type			</a:t>
            </a:r>
          </a:p>
          <a:p>
            <a:pPr marL="228600" lvl="0" indent="-228600" rtl="0">
              <a:lnSpc>
                <a:spcPct val="90000"/>
              </a:lnSpc>
              <a:spcBef>
                <a:spcPts val="0"/>
              </a:spcBef>
              <a:spcAft>
                <a:spcPts val="0"/>
              </a:spcAft>
              <a:buClr>
                <a:schemeClr val="lt1"/>
              </a:buClr>
              <a:buSzPts val="2000"/>
              <a:buChar char="•"/>
            </a:pPr>
            <a:r>
              <a:rPr lang="en-US" sz="2000" dirty="0"/>
              <a:t>Data Value		</a:t>
            </a:r>
          </a:p>
          <a:p>
            <a:pPr marL="228600" lvl="0" indent="-228600" rtl="0">
              <a:lnSpc>
                <a:spcPct val="90000"/>
              </a:lnSpc>
              <a:spcBef>
                <a:spcPts val="0"/>
              </a:spcBef>
              <a:spcAft>
                <a:spcPts val="0"/>
              </a:spcAft>
              <a:buClr>
                <a:schemeClr val="lt1"/>
              </a:buClr>
              <a:buSzPts val="2000"/>
              <a:buChar char="•"/>
            </a:pPr>
            <a:r>
              <a:rPr lang="en-US" sz="2000" dirty="0"/>
              <a:t>String Correctness	</a:t>
            </a:r>
          </a:p>
          <a:p>
            <a:pPr marL="228600" lvl="0" indent="-228600" rtl="0">
              <a:lnSpc>
                <a:spcPct val="90000"/>
              </a:lnSpc>
              <a:spcBef>
                <a:spcPts val="0"/>
              </a:spcBef>
              <a:spcAft>
                <a:spcPts val="0"/>
              </a:spcAft>
              <a:buClr>
                <a:schemeClr val="lt1"/>
              </a:buClr>
              <a:buSzPts val="2000"/>
              <a:buChar char="•"/>
            </a:pPr>
            <a:r>
              <a:rPr lang="en-US" sz="2000" dirty="0"/>
              <a:t>SQL Injection			</a:t>
            </a:r>
          </a:p>
          <a:p>
            <a:pPr marL="228600" lvl="0" indent="-228600" rtl="0">
              <a:lnSpc>
                <a:spcPct val="90000"/>
              </a:lnSpc>
              <a:spcBef>
                <a:spcPts val="0"/>
              </a:spcBef>
              <a:spcAft>
                <a:spcPts val="0"/>
              </a:spcAft>
              <a:buClr>
                <a:schemeClr val="lt1"/>
              </a:buClr>
              <a:buSzPts val="2000"/>
              <a:buChar char="•"/>
            </a:pPr>
            <a:r>
              <a:rPr lang="en-US" sz="2000" dirty="0"/>
              <a:t>Memory Protection		</a:t>
            </a:r>
          </a:p>
          <a:p>
            <a:pPr marL="228600" lvl="0" indent="-228600" rtl="0">
              <a:lnSpc>
                <a:spcPct val="90000"/>
              </a:lnSpc>
              <a:spcBef>
                <a:spcPts val="0"/>
              </a:spcBef>
              <a:spcAft>
                <a:spcPts val="0"/>
              </a:spcAft>
              <a:buClr>
                <a:schemeClr val="lt1"/>
              </a:buClr>
              <a:buSzPts val="2000"/>
              <a:buChar char="•"/>
            </a:pPr>
            <a:r>
              <a:rPr lang="en-US" sz="2000" dirty="0"/>
              <a:t>Assertions				</a:t>
            </a:r>
          </a:p>
          <a:p>
            <a:pPr marL="228600" lvl="0" indent="-228600" rtl="0">
              <a:lnSpc>
                <a:spcPct val="90000"/>
              </a:lnSpc>
              <a:spcBef>
                <a:spcPts val="0"/>
              </a:spcBef>
              <a:spcAft>
                <a:spcPts val="0"/>
              </a:spcAft>
              <a:buClr>
                <a:schemeClr val="lt1"/>
              </a:buClr>
              <a:buSzPts val="2000"/>
              <a:buChar char="•"/>
            </a:pPr>
            <a:r>
              <a:rPr lang="en-US" sz="2000" dirty="0"/>
              <a:t>Exceptions			</a:t>
            </a:r>
          </a:p>
          <a:p>
            <a:pPr marL="228600" lvl="0" indent="-228600" rtl="0">
              <a:lnSpc>
                <a:spcPct val="90000"/>
              </a:lnSpc>
              <a:spcBef>
                <a:spcPts val="0"/>
              </a:spcBef>
              <a:spcAft>
                <a:spcPts val="0"/>
              </a:spcAft>
              <a:buClr>
                <a:schemeClr val="lt1"/>
              </a:buClr>
              <a:buSzPts val="2000"/>
              <a:buChar char="•"/>
            </a:pPr>
            <a:r>
              <a:rPr lang="en-US" sz="2000" dirty="0"/>
              <a:t>Input Output			</a:t>
            </a:r>
          </a:p>
          <a:p>
            <a:pPr marL="228600" lvl="0" indent="-228600" rtl="0">
              <a:lnSpc>
                <a:spcPct val="90000"/>
              </a:lnSpc>
              <a:spcBef>
                <a:spcPts val="0"/>
              </a:spcBef>
              <a:spcAft>
                <a:spcPts val="0"/>
              </a:spcAft>
              <a:buClr>
                <a:schemeClr val="lt1"/>
              </a:buClr>
              <a:buSzPts val="2000"/>
              <a:buChar char="•"/>
            </a:pPr>
            <a:r>
              <a:rPr lang="en-US" sz="2000" dirty="0"/>
              <a:t>Memory Management	</a:t>
            </a:r>
          </a:p>
          <a:p>
            <a:pPr marL="228600" lvl="0" indent="-228600" rtl="0">
              <a:lnSpc>
                <a:spcPct val="90000"/>
              </a:lnSpc>
              <a:spcBef>
                <a:spcPts val="0"/>
              </a:spcBef>
              <a:spcAft>
                <a:spcPts val="0"/>
              </a:spcAft>
              <a:buClr>
                <a:schemeClr val="lt1"/>
              </a:buClr>
              <a:buSzPts val="2000"/>
              <a:buChar char="•"/>
            </a:pPr>
            <a:r>
              <a:rPr lang="en-US" sz="2000" dirty="0"/>
              <a:t>EXCEPTIONS</a:t>
            </a:r>
          </a:p>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A17C8F9-3D29-491A-8B32-CEEFA25B411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628"/>
    </mc:Choice>
    <mc:Fallback>
      <p:transition spd="slow" advTm="21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DAF57F30-88F5-4133-8469-9EBDC578578E}"/>
              </a:ext>
            </a:extLst>
          </p:cNvPr>
          <p:cNvGraphicFramePr>
            <a:graphicFrameLocks noGrp="1"/>
          </p:cNvGraphicFramePr>
          <p:nvPr>
            <p:extLst>
              <p:ext uri="{D42A27DB-BD31-4B8C-83A1-F6EECF244321}">
                <p14:modId xmlns:p14="http://schemas.microsoft.com/office/powerpoint/2010/main" val="469998782"/>
              </p:ext>
            </p:extLst>
          </p:nvPr>
        </p:nvGraphicFramePr>
        <p:xfrm>
          <a:off x="914400" y="2677886"/>
          <a:ext cx="10280469" cy="3677958"/>
        </p:xfrm>
        <a:graphic>
          <a:graphicData uri="http://schemas.openxmlformats.org/drawingml/2006/table">
            <a:tbl>
              <a:tblPr>
                <a:tableStyleId>{802198C4-3087-4945-87E3-76CBB3509B7E}</a:tableStyleId>
              </a:tblPr>
              <a:tblGrid>
                <a:gridCol w="1828800">
                  <a:extLst>
                    <a:ext uri="{9D8B030D-6E8A-4147-A177-3AD203B41FA5}">
                      <a16:colId xmlns:a16="http://schemas.microsoft.com/office/drawing/2014/main" val="1359261883"/>
                    </a:ext>
                  </a:extLst>
                </a:gridCol>
                <a:gridCol w="8451669">
                  <a:extLst>
                    <a:ext uri="{9D8B030D-6E8A-4147-A177-3AD203B41FA5}">
                      <a16:colId xmlns:a16="http://schemas.microsoft.com/office/drawing/2014/main" val="264557787"/>
                    </a:ext>
                  </a:extLst>
                </a:gridCol>
              </a:tblGrid>
              <a:tr h="1225986">
                <a:tc>
                  <a:txBody>
                    <a:bodyPr/>
                    <a:lstStyle/>
                    <a:p>
                      <a:pPr marL="0" marR="0">
                        <a:spcBef>
                          <a:spcPts val="0"/>
                        </a:spcBef>
                        <a:spcAft>
                          <a:spcPts val="0"/>
                        </a:spcAft>
                      </a:pPr>
                      <a:r>
                        <a:rPr lang="en-US" sz="1600" dirty="0">
                          <a:solidFill>
                            <a:schemeClr val="bg1"/>
                          </a:solidFill>
                          <a:effectLst/>
                        </a:rPr>
                        <a:t>Encryption in rest</a:t>
                      </a:r>
                      <a:endParaRPr lang="en-US" sz="1600" dirty="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600" dirty="0">
                          <a:solidFill>
                            <a:schemeClr val="bg1"/>
                          </a:solidFill>
                          <a:effectLst/>
                        </a:rPr>
                        <a:t>Encryption in rest protects the unencrypted data by encryption(other form of data) that cannot be read unless there is an encryption key to decode it. This data is usually on a disk, and it prevents hackers/unauthorized users from accessing it</a:t>
                      </a:r>
                      <a:endParaRPr lang="en-US" sz="16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168002054"/>
                  </a:ext>
                </a:extLst>
              </a:tr>
              <a:tr h="894140">
                <a:tc>
                  <a:txBody>
                    <a:bodyPr/>
                    <a:lstStyle/>
                    <a:p>
                      <a:pPr marL="0" marR="0">
                        <a:spcBef>
                          <a:spcPts val="0"/>
                        </a:spcBef>
                        <a:spcAft>
                          <a:spcPts val="0"/>
                        </a:spcAft>
                      </a:pPr>
                      <a:r>
                        <a:rPr lang="en-US" sz="1600" dirty="0">
                          <a:solidFill>
                            <a:schemeClr val="bg1"/>
                          </a:solidFill>
                          <a:effectLst/>
                        </a:rPr>
                        <a:t>Encryption at flight</a:t>
                      </a:r>
                      <a:endParaRPr lang="en-US" sz="1600" dirty="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600" dirty="0">
                          <a:solidFill>
                            <a:schemeClr val="bg1"/>
                          </a:solidFill>
                          <a:effectLst/>
                        </a:rPr>
                        <a:t>Encryption at flight is data that is encrypted while it is being sent or received. This prevents the data from being read while in transmission. </a:t>
                      </a:r>
                      <a:endParaRPr lang="en-US" sz="16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94864757"/>
                  </a:ext>
                </a:extLst>
              </a:tr>
              <a:tr h="1557832">
                <a:tc>
                  <a:txBody>
                    <a:bodyPr/>
                    <a:lstStyle/>
                    <a:p>
                      <a:pPr marL="0" marR="0">
                        <a:spcBef>
                          <a:spcPts val="0"/>
                        </a:spcBef>
                        <a:spcAft>
                          <a:spcPts val="0"/>
                        </a:spcAft>
                      </a:pPr>
                      <a:r>
                        <a:rPr lang="en-US" sz="1600" dirty="0">
                          <a:solidFill>
                            <a:schemeClr val="bg1"/>
                          </a:solidFill>
                          <a:effectLst/>
                        </a:rPr>
                        <a:t>Encryption in use</a:t>
                      </a:r>
                      <a:endParaRPr lang="en-US" sz="1600" dirty="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600" dirty="0">
                          <a:solidFill>
                            <a:schemeClr val="bg1"/>
                          </a:solidFill>
                          <a:effectLst/>
                        </a:rPr>
                        <a:t>Encryption in use is used in all stages of encryption rather it is in rest or in flight or in use. Regardless, if the data is at rest, in flight or in use, it is protected at every stage whether it is from the source or the destination such as storage locations and memory.</a:t>
                      </a:r>
                      <a:endParaRPr lang="en-US" sz="16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016545808"/>
                  </a:ext>
                </a:extLst>
              </a:tr>
            </a:tbl>
          </a:graphicData>
        </a:graphic>
      </p:graphicFrame>
      <p:pic>
        <p:nvPicPr>
          <p:cNvPr id="2" name="Audio 1">
            <a:hlinkClick r:id="" action="ppaction://media"/>
            <a:extLst>
              <a:ext uri="{FF2B5EF4-FFF2-40B4-BE49-F238E27FC236}">
                <a16:creationId xmlns:a16="http://schemas.microsoft.com/office/drawing/2014/main" id="{CE034ED0-2778-4494-B37D-514BAF41077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0058"/>
    </mc:Choice>
    <mc:Fallback>
      <p:transition spd="slow" advTm="50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61DFD8AC-1DAC-4F0B-B33C-5C38EEC2D0B9}"/>
              </a:ext>
            </a:extLst>
          </p:cNvPr>
          <p:cNvGraphicFramePr>
            <a:graphicFrameLocks noGrp="1"/>
          </p:cNvGraphicFramePr>
          <p:nvPr>
            <p:extLst>
              <p:ext uri="{D42A27DB-BD31-4B8C-83A1-F6EECF244321}">
                <p14:modId xmlns:p14="http://schemas.microsoft.com/office/powerpoint/2010/main" val="136530391"/>
              </p:ext>
            </p:extLst>
          </p:nvPr>
        </p:nvGraphicFramePr>
        <p:xfrm>
          <a:off x="1207106" y="3051418"/>
          <a:ext cx="9777788" cy="3352800"/>
        </p:xfrm>
        <a:graphic>
          <a:graphicData uri="http://schemas.openxmlformats.org/drawingml/2006/table">
            <a:tbl>
              <a:tblPr>
                <a:tableStyleId>{802198C4-3087-4945-87E3-76CBB3509B7E}</a:tableStyleId>
              </a:tblPr>
              <a:tblGrid>
                <a:gridCol w="1881182">
                  <a:extLst>
                    <a:ext uri="{9D8B030D-6E8A-4147-A177-3AD203B41FA5}">
                      <a16:colId xmlns:a16="http://schemas.microsoft.com/office/drawing/2014/main" val="302593997"/>
                    </a:ext>
                  </a:extLst>
                </a:gridCol>
                <a:gridCol w="7896606">
                  <a:extLst>
                    <a:ext uri="{9D8B030D-6E8A-4147-A177-3AD203B41FA5}">
                      <a16:colId xmlns:a16="http://schemas.microsoft.com/office/drawing/2014/main" val="132616301"/>
                    </a:ext>
                  </a:extLst>
                </a:gridCol>
              </a:tblGrid>
              <a:tr h="266700">
                <a:tc>
                  <a:txBody>
                    <a:bodyPr/>
                    <a:lstStyle/>
                    <a:p>
                      <a:pPr marL="0" marR="0" algn="ctr">
                        <a:spcBef>
                          <a:spcPts val="0"/>
                        </a:spcBef>
                        <a:spcAft>
                          <a:spcPts val="0"/>
                        </a:spcAft>
                      </a:pPr>
                      <a:r>
                        <a:rPr lang="en-US" sz="1500" dirty="0">
                          <a:solidFill>
                            <a:schemeClr val="accent2">
                              <a:lumMod val="75000"/>
                            </a:schemeClr>
                          </a:solidFill>
                          <a:effectLst/>
                          <a:latin typeface="Century Gothic" panose="020B0502020202020204" pitchFamily="34" charset="0"/>
                        </a:rPr>
                        <a:t>Authentication</a:t>
                      </a:r>
                      <a:endParaRPr lang="en-US" sz="1500" dirty="0">
                        <a:solidFill>
                          <a:schemeClr val="accent2">
                            <a:lumMod val="75000"/>
                          </a:schemeClr>
                        </a:solidFill>
                        <a:effectLst/>
                        <a:latin typeface="Century Gothic" panose="020B050202020202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500" dirty="0">
                          <a:solidFill>
                            <a:schemeClr val="accent2">
                              <a:lumMod val="75000"/>
                            </a:schemeClr>
                          </a:solidFill>
                          <a:effectLst/>
                          <a:latin typeface="Century Gothic" panose="020B0502020202020204" pitchFamily="34" charset="0"/>
                        </a:rPr>
                        <a:t>Authentication is the very first step in the Triple A Framework. This is used by applications or systems to verify/identify users and making sure the user is who the user says they are. Users have usernames and passwords to verify identity. Other forms of identification are single sign-on (SSO) systems, biometrics, digital certificates, and public key infrastructure. This prevents unauthorized users from accessing an account or specific data in the systems.</a:t>
                      </a:r>
                      <a:endParaRPr lang="en-US" sz="1500" dirty="0">
                        <a:solidFill>
                          <a:schemeClr val="accent2">
                            <a:lumMod val="75000"/>
                          </a:schemeClr>
                        </a:solidFill>
                        <a:effectLst/>
                        <a:latin typeface="Century Gothic" panose="020B050202020202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440722106"/>
                  </a:ext>
                </a:extLst>
              </a:tr>
              <a:tr h="266700">
                <a:tc>
                  <a:txBody>
                    <a:bodyPr/>
                    <a:lstStyle/>
                    <a:p>
                      <a:pPr marL="0" marR="0" algn="ctr">
                        <a:spcBef>
                          <a:spcPts val="0"/>
                        </a:spcBef>
                        <a:spcAft>
                          <a:spcPts val="0"/>
                        </a:spcAft>
                      </a:pPr>
                      <a:r>
                        <a:rPr lang="en-US" sz="1500" dirty="0">
                          <a:solidFill>
                            <a:schemeClr val="accent2">
                              <a:lumMod val="75000"/>
                            </a:schemeClr>
                          </a:solidFill>
                          <a:effectLst/>
                          <a:latin typeface="Century Gothic" panose="020B0502020202020204" pitchFamily="34" charset="0"/>
                        </a:rPr>
                        <a:t>Authorization</a:t>
                      </a:r>
                      <a:endParaRPr lang="en-US" sz="1500" dirty="0">
                        <a:solidFill>
                          <a:schemeClr val="accent2">
                            <a:lumMod val="75000"/>
                          </a:schemeClr>
                        </a:solidFill>
                        <a:effectLst/>
                        <a:latin typeface="Century Gothic" panose="020B050202020202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500" dirty="0">
                          <a:solidFill>
                            <a:schemeClr val="accent2">
                              <a:lumMod val="75000"/>
                            </a:schemeClr>
                          </a:solidFill>
                          <a:effectLst/>
                          <a:latin typeface="Century Gothic" panose="020B0502020202020204" pitchFamily="34" charset="0"/>
                        </a:rPr>
                        <a:t>Authorization is a set of rules or policies that define who can access specific information. It is also used to enforce restrictions to deny access to specific users. Other types of authorization include route assignments, IP address filtering, bandwidth traffic management, and encryption.</a:t>
                      </a:r>
                      <a:endParaRPr lang="en-US" sz="1500" dirty="0">
                        <a:solidFill>
                          <a:schemeClr val="accent2">
                            <a:lumMod val="75000"/>
                          </a:schemeClr>
                        </a:solidFill>
                        <a:effectLst/>
                        <a:latin typeface="Century Gothic" panose="020B050202020202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381688245"/>
                  </a:ext>
                </a:extLst>
              </a:tr>
              <a:tr h="266700">
                <a:tc>
                  <a:txBody>
                    <a:bodyPr/>
                    <a:lstStyle/>
                    <a:p>
                      <a:pPr marL="0" marR="0" algn="ctr">
                        <a:spcBef>
                          <a:spcPts val="0"/>
                        </a:spcBef>
                        <a:spcAft>
                          <a:spcPts val="0"/>
                        </a:spcAft>
                      </a:pPr>
                      <a:r>
                        <a:rPr lang="en-US" sz="1500" dirty="0">
                          <a:solidFill>
                            <a:schemeClr val="accent2">
                              <a:lumMod val="75000"/>
                            </a:schemeClr>
                          </a:solidFill>
                          <a:effectLst/>
                          <a:latin typeface="Century Gothic" panose="020B0502020202020204" pitchFamily="34" charset="0"/>
                        </a:rPr>
                        <a:t>Accounting</a:t>
                      </a:r>
                      <a:endParaRPr lang="en-US" sz="1500" dirty="0">
                        <a:solidFill>
                          <a:schemeClr val="accent2">
                            <a:lumMod val="75000"/>
                          </a:schemeClr>
                        </a:solidFill>
                        <a:effectLst/>
                        <a:latin typeface="Century Gothic" panose="020B050202020202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500" dirty="0">
                          <a:solidFill>
                            <a:schemeClr val="accent2">
                              <a:lumMod val="75000"/>
                            </a:schemeClr>
                          </a:solidFill>
                          <a:effectLst/>
                          <a:latin typeface="Century Gothic" panose="020B0502020202020204" pitchFamily="34" charset="0"/>
                        </a:rPr>
                        <a:t>Accounting basically is logs that are created to monitor the user’s activity in the program or sessions. It records the time, activities, login credentials, and sent/received data.</a:t>
                      </a:r>
                      <a:endParaRPr lang="en-US" sz="1500" dirty="0">
                        <a:solidFill>
                          <a:schemeClr val="accent2">
                            <a:lumMod val="75000"/>
                          </a:schemeClr>
                        </a:solidFill>
                        <a:effectLst/>
                        <a:latin typeface="Century Gothic" panose="020B050202020202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44520796"/>
                  </a:ext>
                </a:extLst>
              </a:tr>
            </a:tbl>
          </a:graphicData>
        </a:graphic>
      </p:graphicFrame>
      <p:pic>
        <p:nvPicPr>
          <p:cNvPr id="3" name="Audio 2">
            <a:hlinkClick r:id="" action="ppaction://media"/>
            <a:extLst>
              <a:ext uri="{FF2B5EF4-FFF2-40B4-BE49-F238E27FC236}">
                <a16:creationId xmlns:a16="http://schemas.microsoft.com/office/drawing/2014/main" id="{628B5DA3-C01D-40A9-9F5C-ECD1B061C70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061"/>
    </mc:Choice>
    <mc:Fallback>
      <p:transition spd="slow" advTm="57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463731" y="1515291"/>
            <a:ext cx="5061857"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that a collection is empty when created.</a:t>
            </a:r>
          </a:p>
          <a:p>
            <a:pPr marL="0" lvl="0" indent="0" algn="l" rtl="0">
              <a:lnSpc>
                <a:spcPct val="90000"/>
              </a:lnSpc>
              <a:spcBef>
                <a:spcPts val="1000"/>
              </a:spcBef>
              <a:spcAft>
                <a:spcPts val="0"/>
              </a:spcAft>
              <a:buSzPts val="1800"/>
              <a:buNone/>
            </a:pPr>
            <a:r>
              <a:rPr lang="en-US" dirty="0"/>
              <a:t>TEST_F(</a:t>
            </a:r>
            <a:r>
              <a:rPr lang="en-US" dirty="0" err="1"/>
              <a:t>CollectionTest</a:t>
            </a:r>
            <a:r>
              <a:rPr lang="en-US" dirty="0"/>
              <a:t>, </a:t>
            </a:r>
            <a:r>
              <a:rPr lang="en-US" dirty="0" err="1"/>
              <a:t>IsEmptyOnCreate</a:t>
            </a:r>
            <a:r>
              <a:rPr lang="en-US" dirty="0"/>
              <a:t>)</a:t>
            </a:r>
          </a:p>
          <a:p>
            <a:pPr marL="0" lvl="0" indent="0" algn="l" rtl="0">
              <a:lnSpc>
                <a:spcPct val="90000"/>
              </a:lnSpc>
              <a:spcBef>
                <a:spcPts val="1000"/>
              </a:spcBef>
              <a:spcAft>
                <a:spcPts val="0"/>
              </a:spcAft>
              <a:buSzPts val="1800"/>
              <a:buNone/>
            </a:pPr>
            <a:r>
              <a:rPr lang="en-US" dirty="0"/>
              <a:t>{</a:t>
            </a:r>
          </a:p>
          <a:p>
            <a:pPr marL="0" lvl="0" indent="0" algn="l" rtl="0">
              <a:lnSpc>
                <a:spcPct val="90000"/>
              </a:lnSpc>
              <a:spcBef>
                <a:spcPts val="1000"/>
              </a:spcBef>
              <a:spcAft>
                <a:spcPts val="0"/>
              </a:spcAft>
              <a:buSzPts val="1800"/>
              <a:buNone/>
            </a:pPr>
            <a:r>
              <a:rPr lang="en-US" dirty="0"/>
              <a:t>    // is the collection empty?</a:t>
            </a:r>
          </a:p>
          <a:p>
            <a:pPr marL="0" lvl="0" indent="0" algn="l" rtl="0">
              <a:lnSpc>
                <a:spcPct val="90000"/>
              </a:lnSpc>
              <a:spcBef>
                <a:spcPts val="1000"/>
              </a:spcBef>
              <a:spcAft>
                <a:spcPts val="0"/>
              </a:spcAft>
              <a:buSzPts val="1800"/>
              <a:buNone/>
            </a:pPr>
            <a:r>
              <a:rPr lang="en-US" dirty="0"/>
              <a:t>    ASSERT_TRUE(collection-&gt;empty());</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    // if empty, the size must be 0</a:t>
            </a:r>
          </a:p>
          <a:p>
            <a:pPr marL="0" lvl="0" indent="0" algn="l" rtl="0">
              <a:lnSpc>
                <a:spcPct val="90000"/>
              </a:lnSpc>
              <a:spcBef>
                <a:spcPts val="1000"/>
              </a:spcBef>
              <a:spcAft>
                <a:spcPts val="0"/>
              </a:spcAft>
              <a:buSzPts val="1800"/>
              <a:buNone/>
            </a:pPr>
            <a:r>
              <a:rPr lang="en-US" dirty="0"/>
              <a:t>    ASSERT_EQ(collection-&gt;size(), 0);</a:t>
            </a:r>
          </a:p>
          <a:p>
            <a:pPr marL="0" lvl="0" indent="0" algn="l" rtl="0">
              <a:lnSpc>
                <a:spcPct val="90000"/>
              </a:lnSpc>
              <a:spcBef>
                <a:spcPts val="1000"/>
              </a:spcBef>
              <a:spcAft>
                <a:spcPts val="0"/>
              </a:spcAft>
              <a:buSzPts val="1800"/>
              <a:buNone/>
            </a:pPr>
            <a:r>
              <a:rPr lang="en-US" dirty="0"/>
              <a:t>}</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descr="Graphical user interface, text&#10;&#10;Description automatically generated">
            <a:extLst>
              <a:ext uri="{FF2B5EF4-FFF2-40B4-BE49-F238E27FC236}">
                <a16:creationId xmlns:a16="http://schemas.microsoft.com/office/drawing/2014/main" id="{BD1309B2-EEBC-44C1-800B-BE8CD68CB93A}"/>
              </a:ext>
            </a:extLst>
          </p:cNvPr>
          <p:cNvPicPr/>
          <p:nvPr/>
        </p:nvPicPr>
        <p:blipFill rotWithShape="1">
          <a:blip r:embed="rId7"/>
          <a:srcRect l="12502" t="24411" r="17922" b="13531"/>
          <a:stretch/>
        </p:blipFill>
        <p:spPr bwMode="auto">
          <a:xfrm>
            <a:off x="5975440" y="2371770"/>
            <a:ext cx="5428434" cy="3428139"/>
          </a:xfrm>
          <a:prstGeom prst="rect">
            <a:avLst/>
          </a:prstGeom>
          <a:ln>
            <a:noFill/>
          </a:ln>
          <a:extLst>
            <a:ext uri="{53640926-AAD7-44D8-BBD7-CCE9431645EC}">
              <a14:shadowObscured xmlns:a14="http://schemas.microsoft.com/office/drawing/2010/main"/>
            </a:ext>
          </a:extLst>
        </p:spPr>
      </p:pic>
      <p:pic>
        <p:nvPicPr>
          <p:cNvPr id="2" name="Audio 1">
            <a:hlinkClick r:id="" action="ppaction://media"/>
            <a:extLst>
              <a:ext uri="{FF2B5EF4-FFF2-40B4-BE49-F238E27FC236}">
                <a16:creationId xmlns:a16="http://schemas.microsoft.com/office/drawing/2014/main" id="{1A61BC21-A37E-4574-A45B-A615022B5C9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991"/>
    </mc:Choice>
    <mc:Fallback>
      <p:transition spd="slow" advTm="11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216154" y="359670"/>
            <a:ext cx="5061857"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1500" b="1" u="sng" dirty="0"/>
              <a:t>Create a test to verify adding a single value to an empty collection</a:t>
            </a:r>
          </a:p>
          <a:p>
            <a:pPr marL="0" lvl="0" indent="0" algn="l" rtl="0">
              <a:lnSpc>
                <a:spcPct val="90000"/>
              </a:lnSpc>
              <a:spcBef>
                <a:spcPts val="1000"/>
              </a:spcBef>
              <a:spcAft>
                <a:spcPts val="0"/>
              </a:spcAft>
              <a:buSzPts val="1800"/>
              <a:buNone/>
            </a:pPr>
            <a:r>
              <a:rPr lang="en-US" sz="1500" dirty="0"/>
              <a:t>TEST_F(</a:t>
            </a:r>
            <a:r>
              <a:rPr lang="en-US" sz="1500" dirty="0" err="1"/>
              <a:t>CollectionTest</a:t>
            </a:r>
            <a:r>
              <a:rPr lang="en-US" sz="1500" dirty="0"/>
              <a:t>, </a:t>
            </a:r>
            <a:r>
              <a:rPr lang="en-US" sz="1500" dirty="0" err="1"/>
              <a:t>CanAddToEmptyVector</a:t>
            </a:r>
            <a:r>
              <a:rPr lang="en-US" sz="1500" dirty="0"/>
              <a:t>)</a:t>
            </a:r>
          </a:p>
          <a:p>
            <a:pPr marL="0" lvl="0" indent="0" algn="l" rtl="0">
              <a:lnSpc>
                <a:spcPct val="90000"/>
              </a:lnSpc>
              <a:spcBef>
                <a:spcPts val="1000"/>
              </a:spcBef>
              <a:spcAft>
                <a:spcPts val="0"/>
              </a:spcAft>
              <a:buSzPts val="1800"/>
              <a:buNone/>
            </a:pPr>
            <a:r>
              <a:rPr lang="en-US" sz="1500" dirty="0"/>
              <a:t>{</a:t>
            </a:r>
          </a:p>
          <a:p>
            <a:pPr marL="0" lvl="0" indent="0" algn="l" rtl="0">
              <a:lnSpc>
                <a:spcPct val="90000"/>
              </a:lnSpc>
              <a:spcBef>
                <a:spcPts val="1000"/>
              </a:spcBef>
              <a:spcAft>
                <a:spcPts val="0"/>
              </a:spcAft>
              <a:buSzPts val="1800"/>
              <a:buNone/>
            </a:pPr>
            <a:r>
              <a:rPr lang="en-US" sz="1500" dirty="0"/>
              <a:t>    // is the collection empty?</a:t>
            </a:r>
          </a:p>
          <a:p>
            <a:pPr marL="0" lvl="0" indent="0" algn="l" rtl="0">
              <a:lnSpc>
                <a:spcPct val="90000"/>
              </a:lnSpc>
              <a:spcBef>
                <a:spcPts val="1000"/>
              </a:spcBef>
              <a:spcAft>
                <a:spcPts val="0"/>
              </a:spcAft>
              <a:buSzPts val="1800"/>
              <a:buNone/>
            </a:pPr>
            <a:r>
              <a:rPr lang="en-US" sz="1500" dirty="0"/>
              <a:t>    ASSERT_TRUE(collection-&gt;empty());</a:t>
            </a:r>
          </a:p>
          <a:p>
            <a:pPr marL="0" lvl="0" indent="0" algn="l" rtl="0">
              <a:lnSpc>
                <a:spcPct val="90000"/>
              </a:lnSpc>
              <a:spcBef>
                <a:spcPts val="1000"/>
              </a:spcBef>
              <a:spcAft>
                <a:spcPts val="0"/>
              </a:spcAft>
              <a:buSzPts val="1800"/>
              <a:buNone/>
            </a:pPr>
            <a:endParaRPr lang="en-US" sz="1500" dirty="0"/>
          </a:p>
          <a:p>
            <a:pPr marL="0" lvl="0" indent="0" algn="l" rtl="0">
              <a:lnSpc>
                <a:spcPct val="90000"/>
              </a:lnSpc>
              <a:spcBef>
                <a:spcPts val="1000"/>
              </a:spcBef>
              <a:spcAft>
                <a:spcPts val="0"/>
              </a:spcAft>
              <a:buSzPts val="1800"/>
              <a:buNone/>
            </a:pPr>
            <a:r>
              <a:rPr lang="en-US" sz="1500" dirty="0"/>
              <a:t>    // if empty, the size must be 0</a:t>
            </a:r>
          </a:p>
          <a:p>
            <a:pPr marL="0" lvl="0" indent="0" algn="l" rtl="0">
              <a:lnSpc>
                <a:spcPct val="90000"/>
              </a:lnSpc>
              <a:spcBef>
                <a:spcPts val="1000"/>
              </a:spcBef>
              <a:spcAft>
                <a:spcPts val="0"/>
              </a:spcAft>
              <a:buSzPts val="1800"/>
              <a:buNone/>
            </a:pPr>
            <a:r>
              <a:rPr lang="en-US" sz="1500" dirty="0"/>
              <a:t>    ASSERT_EQ(collection-&gt;size(), 0);</a:t>
            </a:r>
          </a:p>
          <a:p>
            <a:pPr marL="0" lvl="0" indent="0" algn="l" rtl="0">
              <a:lnSpc>
                <a:spcPct val="90000"/>
              </a:lnSpc>
              <a:spcBef>
                <a:spcPts val="1000"/>
              </a:spcBef>
              <a:spcAft>
                <a:spcPts val="0"/>
              </a:spcAft>
              <a:buSzPts val="1800"/>
              <a:buNone/>
            </a:pPr>
            <a:endParaRPr lang="en-US" sz="1500" dirty="0"/>
          </a:p>
          <a:p>
            <a:pPr marL="0" lvl="0" indent="0" algn="l" rtl="0">
              <a:lnSpc>
                <a:spcPct val="90000"/>
              </a:lnSpc>
              <a:spcBef>
                <a:spcPts val="1000"/>
              </a:spcBef>
              <a:spcAft>
                <a:spcPts val="0"/>
              </a:spcAft>
              <a:buSzPts val="1800"/>
              <a:buNone/>
            </a:pPr>
            <a:r>
              <a:rPr lang="en-US" sz="1500" dirty="0"/>
              <a:t>    </a:t>
            </a:r>
            <a:r>
              <a:rPr lang="en-US" sz="1500" dirty="0" err="1"/>
              <a:t>add_entries</a:t>
            </a:r>
            <a:r>
              <a:rPr lang="en-US" sz="1500" dirty="0"/>
              <a:t>(1);</a:t>
            </a:r>
          </a:p>
          <a:p>
            <a:pPr marL="0" lvl="0" indent="0" algn="l" rtl="0">
              <a:lnSpc>
                <a:spcPct val="90000"/>
              </a:lnSpc>
              <a:spcBef>
                <a:spcPts val="1000"/>
              </a:spcBef>
              <a:spcAft>
                <a:spcPts val="0"/>
              </a:spcAft>
              <a:buSzPts val="1800"/>
              <a:buNone/>
            </a:pPr>
            <a:endParaRPr lang="en-US" sz="1500" dirty="0"/>
          </a:p>
          <a:p>
            <a:pPr marL="0" lvl="0" indent="0" algn="l" rtl="0">
              <a:lnSpc>
                <a:spcPct val="90000"/>
              </a:lnSpc>
              <a:spcBef>
                <a:spcPts val="1000"/>
              </a:spcBef>
              <a:spcAft>
                <a:spcPts val="0"/>
              </a:spcAft>
              <a:buSzPts val="1800"/>
              <a:buNone/>
            </a:pPr>
            <a:r>
              <a:rPr lang="en-US" sz="1500" dirty="0"/>
              <a:t>    // is the collection still empty ?</a:t>
            </a:r>
          </a:p>
          <a:p>
            <a:pPr marL="0" lvl="0" indent="0" algn="l" rtl="0">
              <a:lnSpc>
                <a:spcPct val="90000"/>
              </a:lnSpc>
              <a:spcBef>
                <a:spcPts val="1000"/>
              </a:spcBef>
              <a:spcAft>
                <a:spcPts val="0"/>
              </a:spcAft>
              <a:buSzPts val="1800"/>
              <a:buNone/>
            </a:pPr>
            <a:r>
              <a:rPr lang="en-US" sz="1500" dirty="0"/>
              <a:t>    ASSERT_FALSE(collection-&gt;empty());</a:t>
            </a:r>
          </a:p>
          <a:p>
            <a:pPr marL="0" lvl="0" indent="0" algn="l" rtl="0">
              <a:lnSpc>
                <a:spcPct val="90000"/>
              </a:lnSpc>
              <a:spcBef>
                <a:spcPts val="1000"/>
              </a:spcBef>
              <a:spcAft>
                <a:spcPts val="0"/>
              </a:spcAft>
              <a:buSzPts val="1800"/>
              <a:buNone/>
            </a:pPr>
            <a:endParaRPr lang="en-US" sz="1500" dirty="0"/>
          </a:p>
          <a:p>
            <a:pPr marL="0" lvl="0" indent="0" algn="l" rtl="0">
              <a:lnSpc>
                <a:spcPct val="90000"/>
              </a:lnSpc>
              <a:spcBef>
                <a:spcPts val="1000"/>
              </a:spcBef>
              <a:spcAft>
                <a:spcPts val="0"/>
              </a:spcAft>
              <a:buSzPts val="1800"/>
              <a:buNone/>
            </a:pPr>
            <a:r>
              <a:rPr lang="en-US" sz="1500" dirty="0"/>
              <a:t>    // if not empty, what must the size be?</a:t>
            </a:r>
          </a:p>
          <a:p>
            <a:pPr marL="0" lvl="0" indent="0" algn="l" rtl="0">
              <a:lnSpc>
                <a:spcPct val="90000"/>
              </a:lnSpc>
              <a:spcBef>
                <a:spcPts val="1000"/>
              </a:spcBef>
              <a:spcAft>
                <a:spcPts val="0"/>
              </a:spcAft>
              <a:buSzPts val="1800"/>
              <a:buNone/>
            </a:pPr>
            <a:r>
              <a:rPr lang="en-US" sz="1500" dirty="0"/>
              <a:t>    ASSERT_EQ(collection-&gt;size(), 1);</a:t>
            </a:r>
          </a:p>
          <a:p>
            <a:pPr marL="0" lvl="0" indent="0" algn="l" rtl="0">
              <a:lnSpc>
                <a:spcPct val="90000"/>
              </a:lnSpc>
              <a:spcBef>
                <a:spcPts val="1000"/>
              </a:spcBef>
              <a:spcAft>
                <a:spcPts val="0"/>
              </a:spcAft>
              <a:buSzPts val="1800"/>
              <a:buNone/>
            </a:pPr>
            <a:r>
              <a:rPr lang="en-US" sz="1500" dirty="0"/>
              <a:t>}</a:t>
            </a:r>
            <a:endParaRPr sz="15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descr="Graphical user interface, text&#10;&#10;Description automatically generated">
            <a:extLst>
              <a:ext uri="{FF2B5EF4-FFF2-40B4-BE49-F238E27FC236}">
                <a16:creationId xmlns:a16="http://schemas.microsoft.com/office/drawing/2014/main" id="{BD1309B2-EEBC-44C1-800B-BE8CD68CB93A}"/>
              </a:ext>
            </a:extLst>
          </p:cNvPr>
          <p:cNvPicPr/>
          <p:nvPr/>
        </p:nvPicPr>
        <p:blipFill rotWithShape="1">
          <a:blip r:embed="rId7"/>
          <a:srcRect l="12502" t="24411" r="17922" b="13531"/>
          <a:stretch/>
        </p:blipFill>
        <p:spPr bwMode="auto">
          <a:xfrm>
            <a:off x="5975440" y="2371770"/>
            <a:ext cx="5428434" cy="3428139"/>
          </a:xfrm>
          <a:prstGeom prst="rect">
            <a:avLst/>
          </a:prstGeom>
          <a:ln>
            <a:noFill/>
          </a:ln>
          <a:extLst>
            <a:ext uri="{53640926-AAD7-44D8-BBD7-CCE9431645EC}">
              <a14:shadowObscured xmlns:a14="http://schemas.microsoft.com/office/drawing/2010/main"/>
            </a:ext>
          </a:extLst>
        </p:spPr>
      </p:pic>
      <p:pic>
        <p:nvPicPr>
          <p:cNvPr id="2" name="Audio 1">
            <a:hlinkClick r:id="" action="ppaction://media"/>
            <a:extLst>
              <a:ext uri="{FF2B5EF4-FFF2-40B4-BE49-F238E27FC236}">
                <a16:creationId xmlns:a16="http://schemas.microsoft.com/office/drawing/2014/main" id="{5BD38835-0D5C-437D-9915-F49EFFF224E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496045626"/>
      </p:ext>
    </p:extLst>
  </p:cSld>
  <p:clrMapOvr>
    <a:masterClrMapping/>
  </p:clrMapOvr>
  <mc:AlternateContent xmlns:mc="http://schemas.openxmlformats.org/markup-compatibility/2006">
    <mc:Choice xmlns:p14="http://schemas.microsoft.com/office/powerpoint/2010/main" Requires="p14">
      <p:transition spd="slow" p14:dur="2000" advTm="10528"/>
    </mc:Choice>
    <mc:Fallback>
      <p:transition spd="slow" advTm="10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http://purl.org/dc/dcmityp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3276</TotalTime>
  <Words>2001</Words>
  <Application>Microsoft Office PowerPoint</Application>
  <PresentationFormat>Widescreen</PresentationFormat>
  <Paragraphs>214</Paragraphs>
  <Slides>18</Slides>
  <Notes>18</Notes>
  <HiddenSlides>0</HiddenSlides>
  <MMClips>18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Century Gothic</vt:lpstr>
      <vt:lpstr>Times New Roman</vt:lpstr>
      <vt:lpstr>Calibri</vt:lpstr>
      <vt:lpstr>Open Sans</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Medlock, Shakira</cp:lastModifiedBy>
  <cp:revision>25</cp:revision>
  <dcterms:created xsi:type="dcterms:W3CDTF">2020-08-19T17:59:24Z</dcterms:created>
  <dcterms:modified xsi:type="dcterms:W3CDTF">2021-06-20T20:54:37Z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